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9" r:id="rId1"/>
    <p:sldMasterId id="2147483813" r:id="rId2"/>
    <p:sldMasterId id="2147483809" r:id="rId3"/>
    <p:sldMasterId id="2147483815" r:id="rId4"/>
    <p:sldMasterId id="2147483817" r:id="rId5"/>
    <p:sldMasterId id="2147483819" r:id="rId6"/>
  </p:sldMasterIdLst>
  <p:notesMasterIdLst>
    <p:notesMasterId r:id="rId30"/>
  </p:notesMasterIdLst>
  <p:handoutMasterIdLst>
    <p:handoutMasterId r:id="rId31"/>
  </p:handoutMasterIdLst>
  <p:sldIdLst>
    <p:sldId id="316" r:id="rId7"/>
    <p:sldId id="315" r:id="rId8"/>
    <p:sldId id="331" r:id="rId9"/>
    <p:sldId id="320" r:id="rId10"/>
    <p:sldId id="325" r:id="rId11"/>
    <p:sldId id="355" r:id="rId12"/>
    <p:sldId id="326" r:id="rId13"/>
    <p:sldId id="323" r:id="rId14"/>
    <p:sldId id="311" r:id="rId15"/>
    <p:sldId id="327" r:id="rId16"/>
    <p:sldId id="339" r:id="rId17"/>
    <p:sldId id="328" r:id="rId18"/>
    <p:sldId id="336" r:id="rId19"/>
    <p:sldId id="341" r:id="rId20"/>
    <p:sldId id="347" r:id="rId21"/>
    <p:sldId id="349" r:id="rId22"/>
    <p:sldId id="350" r:id="rId23"/>
    <p:sldId id="352" r:id="rId24"/>
    <p:sldId id="338" r:id="rId25"/>
    <p:sldId id="354" r:id="rId26"/>
    <p:sldId id="332" r:id="rId27"/>
    <p:sldId id="344" r:id="rId28"/>
    <p:sldId id="345" r:id="rId29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FEC9C7"/>
    <a:srgbClr val="FFBD7C"/>
    <a:srgbClr val="FFFF99"/>
    <a:srgbClr val="FFFFCC"/>
    <a:srgbClr val="FFFF66"/>
    <a:srgbClr val="FFFF00"/>
    <a:srgbClr val="008080"/>
    <a:srgbClr val="FF9933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75" autoAdjust="0"/>
    <p:restoredTop sz="96238" autoAdjust="0"/>
  </p:normalViewPr>
  <p:slideViewPr>
    <p:cSldViewPr>
      <p:cViewPr>
        <p:scale>
          <a:sx n="66" d="100"/>
          <a:sy n="66" d="100"/>
        </p:scale>
        <p:origin x="2334" y="1056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3288"/>
    </p:cViewPr>
  </p:sorterViewPr>
  <p:notesViewPr>
    <p:cSldViewPr>
      <p:cViewPr>
        <p:scale>
          <a:sx n="125" d="100"/>
          <a:sy n="125" d="100"/>
        </p:scale>
        <p:origin x="2196" y="-3210"/>
      </p:cViewPr>
      <p:guideLst>
        <p:guide orient="horz" pos="3223"/>
        <p:guide pos="223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93" tIns="48247" rIns="96493" bIns="48247" numCol="1" anchor="t" anchorCtr="0" compatLnSpc="1">
            <a:prstTxWarp prst="textNoShape">
              <a:avLst/>
            </a:prstTxWarp>
          </a:bodyPr>
          <a:lstStyle>
            <a:lvl1pPr defTabSz="965200">
              <a:defRPr sz="13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r>
              <a:rPr lang="de-DE" dirty="0"/>
              <a:t>Weitergabe oder Vervielfältigung nur mit Genehmigung des Autors</a:t>
            </a:r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93" tIns="48247" rIns="96493" bIns="48247" numCol="1" anchor="b" anchorCtr="0" compatLnSpc="1">
            <a:prstTxWarp prst="textNoShape">
              <a:avLst/>
            </a:prstTxWarp>
          </a:bodyPr>
          <a:lstStyle>
            <a:lvl1pPr defTabSz="965200">
              <a:defRPr sz="13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955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93" tIns="48247" rIns="96493" bIns="48247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fld id="{89F6080D-010B-4BB8-A880-C44531D4C9A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23557" name="Picture 6" descr="logo_v6-na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713" y="61913"/>
            <a:ext cx="18446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6007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93" tIns="48247" rIns="96493" bIns="48247" numCol="1" anchor="t" anchorCtr="0" compatLnSpc="1">
            <a:prstTxWarp prst="textNoShape">
              <a:avLst/>
            </a:prstTxWarp>
          </a:bodyPr>
          <a:lstStyle>
            <a:lvl1pPr defTabSz="965200">
              <a:defRPr sz="13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955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93" tIns="48247" rIns="96493" bIns="48247" numCol="1" anchor="t" anchorCtr="0" compatLnSpc="1">
            <a:prstTxWarp prst="textNoShape">
              <a:avLst/>
            </a:prstTxWarp>
          </a:bodyPr>
          <a:lstStyle>
            <a:lvl1pPr algn="r" defTabSz="965200">
              <a:defRPr sz="13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93" tIns="48247" rIns="96493" bIns="482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93" tIns="48247" rIns="96493" bIns="48247" numCol="1" anchor="b" anchorCtr="0" compatLnSpc="1">
            <a:prstTxWarp prst="textNoShape">
              <a:avLst/>
            </a:prstTxWarp>
          </a:bodyPr>
          <a:lstStyle>
            <a:lvl1pPr defTabSz="965200">
              <a:defRPr sz="13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955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93" tIns="48247" rIns="96493" bIns="48247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fld id="{0C6D6275-D5B4-459A-B2A3-212CA60D230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71972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Federal_subjects_of_Russia" TargetMode="External"/><Relationship Id="rId13" Type="http://schemas.openxmlformats.org/officeDocument/2006/relationships/hyperlink" Target="https://en.wikipedia.org/wiki/Siberia" TargetMode="External"/><Relationship Id="rId18" Type="http://schemas.openxmlformats.org/officeDocument/2006/relationships/hyperlink" Target="https://en.wikipedia.org/wiki/Republic_of_Buryatia" TargetMode="External"/><Relationship Id="rId3" Type="http://schemas.openxmlformats.org/officeDocument/2006/relationships/hyperlink" Target="https://en.wikipedia.org/wiki/Russian_language" TargetMode="External"/><Relationship Id="rId21" Type="http://schemas.openxmlformats.org/officeDocument/2006/relationships/hyperlink" Target="https://en.wikipedia.org/wiki/Types_of_inhabited_localities_in_Russia" TargetMode="External"/><Relationship Id="rId7" Type="http://schemas.openxmlformats.org/officeDocument/2006/relationships/hyperlink" Target="https://en.wikipedia.org/wiki/Help:IPA" TargetMode="External"/><Relationship Id="rId12" Type="http://schemas.openxmlformats.org/officeDocument/2006/relationships/hyperlink" Target="https://en.wikipedia.org/wiki/Asia" TargetMode="External"/><Relationship Id="rId17" Type="http://schemas.openxmlformats.org/officeDocument/2006/relationships/hyperlink" Target="https://en.wikipedia.org/wiki/Irkutsk_Oblast" TargetMode="External"/><Relationship Id="rId25" Type="http://schemas.openxmlformats.org/officeDocument/2006/relationships/hyperlink" Target="https://en.wikipedia.org/wiki/Tannu_Tuva" TargetMode="External"/><Relationship Id="rId2" Type="http://schemas.openxmlformats.org/officeDocument/2006/relationships/slide" Target="../slides/slide4.xml"/><Relationship Id="rId16" Type="http://schemas.openxmlformats.org/officeDocument/2006/relationships/hyperlink" Target="https://en.wikipedia.org/wiki/Krasnoyarsk_Krai" TargetMode="External"/><Relationship Id="rId20" Type="http://schemas.openxmlformats.org/officeDocument/2006/relationships/hyperlink" Target="https://en.wikipedia.org/wiki/Capital_city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Tuvan_language" TargetMode="External"/><Relationship Id="rId11" Type="http://schemas.openxmlformats.org/officeDocument/2006/relationships/hyperlink" Target="https://en.wikipedia.org/wiki/Tuva#cite_note-12" TargetMode="External"/><Relationship Id="rId24" Type="http://schemas.openxmlformats.org/officeDocument/2006/relationships/hyperlink" Target="https://en.wikipedia.org/wiki/Tuva#cite_note-2010Census-7" TargetMode="External"/><Relationship Id="rId5" Type="http://schemas.openxmlformats.org/officeDocument/2006/relationships/hyperlink" Target="https://en.wikipedia.org/wiki/Help:IPA_for_Russian" TargetMode="External"/><Relationship Id="rId15" Type="http://schemas.openxmlformats.org/officeDocument/2006/relationships/hyperlink" Target="https://en.wikipedia.org/wiki/Republic_of_Khakassia" TargetMode="External"/><Relationship Id="rId23" Type="http://schemas.openxmlformats.org/officeDocument/2006/relationships/hyperlink" Target="https://en.wikipedia.org/wiki/Russian_Census_(2010)" TargetMode="External"/><Relationship Id="rId10" Type="http://schemas.openxmlformats.org/officeDocument/2006/relationships/hyperlink" Target="https://en.wikipedia.org/wiki/Republics_of_Russia" TargetMode="External"/><Relationship Id="rId19" Type="http://schemas.openxmlformats.org/officeDocument/2006/relationships/hyperlink" Target="https://en.wikipedia.org/wiki/Mongolia" TargetMode="External"/><Relationship Id="rId4" Type="http://schemas.openxmlformats.org/officeDocument/2006/relationships/hyperlink" Target="https://en.wikipedia.org/wiki/Romanization_of_Russian" TargetMode="External"/><Relationship Id="rId9" Type="http://schemas.openxmlformats.org/officeDocument/2006/relationships/hyperlink" Target="https://en.wikipedia.org/wiki/Russia" TargetMode="External"/><Relationship Id="rId14" Type="http://schemas.openxmlformats.org/officeDocument/2006/relationships/hyperlink" Target="https://en.wikipedia.org/wiki/Altai_Republic" TargetMode="External"/><Relationship Id="rId22" Type="http://schemas.openxmlformats.org/officeDocument/2006/relationships/hyperlink" Target="https://en.wikipedia.org/wiki/Kyzyl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PowerShell Conference Europe</a:t>
            </a:r>
          </a:p>
          <a:p>
            <a:r>
              <a:rPr lang="en-US"/>
              <a:t>Hannover, 2016</a:t>
            </a:r>
          </a:p>
          <a:p>
            <a:r>
              <a:rPr lang="en-US"/>
              <a:t>www.psconf.eu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6D6275-D5B4-459A-B2A3-212CA60D2300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78882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600"/>
          </a:p>
          <a:p>
            <a:endParaRPr lang="en-US" sz="600"/>
          </a:p>
          <a:p>
            <a:pPr algn="ctr"/>
            <a:r>
              <a:rPr lang="en-US" sz="600"/>
              <a:t>_____________________________________________________________________________________________________________________</a:t>
            </a:r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r>
              <a:rPr lang="en-US" sz="600"/>
              <a:t>_____________________________________________________________________________________________________________________</a:t>
            </a:r>
            <a:endParaRPr lang="de-DE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r>
              <a:rPr lang="en-US" sz="600"/>
              <a:t>_____________________________________________________________________________________________________________________</a:t>
            </a:r>
            <a:endParaRPr lang="de-DE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r>
              <a:rPr lang="en-US" sz="600"/>
              <a:t>_____________________________________________________________________________________________________________________</a:t>
            </a:r>
            <a:endParaRPr lang="de-DE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r>
              <a:rPr lang="en-US" sz="600"/>
              <a:t>_____________________________________________________________________________________________________________________</a:t>
            </a:r>
            <a:endParaRPr lang="de-DE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r>
              <a:rPr lang="en-US" sz="600"/>
              <a:t>_____________________________________________________________________________________________________________________</a:t>
            </a:r>
            <a:endParaRPr lang="de-DE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r>
              <a:rPr lang="en-US" sz="600"/>
              <a:t>_____________________________________________________________________________________________________________________</a:t>
            </a:r>
            <a:endParaRPr lang="de-DE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r>
              <a:rPr lang="en-US" sz="600"/>
              <a:t>_____________________________________________________________________________________________________________________</a:t>
            </a:r>
            <a:endParaRPr lang="de-DE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r>
              <a:rPr lang="en-US" sz="600"/>
              <a:t>_____________________________________________________________________________________________________________________</a:t>
            </a:r>
            <a:endParaRPr lang="de-DE" sz="600"/>
          </a:p>
          <a:p>
            <a:pPr algn="ctr"/>
            <a:endParaRPr lang="de-DE" sz="600"/>
          </a:p>
          <a:p>
            <a:endParaRPr lang="de-DE" sz="600"/>
          </a:p>
          <a:p>
            <a:endParaRPr lang="de-DE" sz="105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6D6275-D5B4-459A-B2A3-212CA60D2300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79010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600"/>
          </a:p>
          <a:p>
            <a:endParaRPr lang="en-US" sz="600"/>
          </a:p>
          <a:p>
            <a:pPr algn="ctr"/>
            <a:r>
              <a:rPr lang="en-US" sz="600"/>
              <a:t>_____________________________________________________________________________________________________________________</a:t>
            </a:r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r>
              <a:rPr lang="en-US" sz="600"/>
              <a:t>_____________________________________________________________________________________________________________________</a:t>
            </a:r>
            <a:endParaRPr lang="de-DE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r>
              <a:rPr lang="en-US" sz="600"/>
              <a:t>_____________________________________________________________________________________________________________________</a:t>
            </a:r>
            <a:endParaRPr lang="de-DE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r>
              <a:rPr lang="en-US" sz="600"/>
              <a:t>_____________________________________________________________________________________________________________________</a:t>
            </a:r>
            <a:endParaRPr lang="de-DE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r>
              <a:rPr lang="en-US" sz="600"/>
              <a:t>_____________________________________________________________________________________________________________________</a:t>
            </a:r>
            <a:endParaRPr lang="de-DE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r>
              <a:rPr lang="en-US" sz="600"/>
              <a:t>_____________________________________________________________________________________________________________________</a:t>
            </a:r>
            <a:endParaRPr lang="de-DE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r>
              <a:rPr lang="en-US" sz="600"/>
              <a:t>_____________________________________________________________________________________________________________________</a:t>
            </a:r>
            <a:endParaRPr lang="de-DE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r>
              <a:rPr lang="en-US" sz="600"/>
              <a:t>_____________________________________________________________________________________________________________________</a:t>
            </a:r>
            <a:endParaRPr lang="de-DE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r>
              <a:rPr lang="en-US" sz="600"/>
              <a:t>_____________________________________________________________________________________________________________________</a:t>
            </a:r>
            <a:endParaRPr lang="de-DE" sz="600"/>
          </a:p>
          <a:p>
            <a:pPr algn="ctr"/>
            <a:endParaRPr lang="de-DE" sz="600"/>
          </a:p>
          <a:p>
            <a:endParaRPr lang="de-DE" sz="600"/>
          </a:p>
          <a:p>
            <a:endParaRPr lang="de-DE" sz="105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6D6275-D5B4-459A-B2A3-212CA60D2300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67273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rgbClr val="454545"/>
                </a:solidFill>
                <a:latin typeface="WOL_Reg"/>
              </a:rPr>
              <a:t>When used in any of these configuration Nano Server has the same API surface available for running applications. The Nano Server API surface is a subset of what is available in Server Core and Server with a Desktop Experience. As a subset, any application, tool, or agent that is written to run on Nano Server will run without modification on Server Core or Server with a Desktop Experience.</a:t>
            </a:r>
            <a:endParaRPr lang="de-DE"/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6D6275-D5B4-459A-B2A3-212CA60D2300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01472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Packages with explicit parameters (WS 2016, TP4)</a:t>
            </a:r>
          </a:p>
          <a:p>
            <a:r>
              <a:rPr lang="de-DE"/>
              <a:t>-Compute  (Microsoft-NanoServer-Compute-Package.cab)</a:t>
            </a:r>
          </a:p>
          <a:p>
            <a:r>
              <a:rPr lang="de-DE"/>
              <a:t>-Containers   (Microsoft-NanoServer-Containers-Package.cab)</a:t>
            </a:r>
          </a:p>
          <a:p>
            <a:r>
              <a:rPr lang="de-DE"/>
              <a:t>-Defender (Microsoft-NanoServer-Defender-Package.cab)</a:t>
            </a:r>
          </a:p>
          <a:p>
            <a:r>
              <a:rPr lang="de-DE"/>
              <a:t>-Clustering   (Microsoft-NanoServer-FailoverCluster-Package.cab)</a:t>
            </a:r>
          </a:p>
          <a:p>
            <a:r>
              <a:rPr lang="de-DE"/>
              <a:t>-GuestDrivers (Microsoft-NanoServer-Guest-Package.cab)</a:t>
            </a:r>
          </a:p>
          <a:p>
            <a:r>
              <a:rPr lang="de-DE"/>
              <a:t>-OEMDrivers  (Microsoft-NanoServer-OEM-Drivers-Package.cab)</a:t>
            </a:r>
          </a:p>
          <a:p>
            <a:r>
              <a:rPr lang="de-DE"/>
              <a:t>-Storage (Microsoft-NanoServer-Storage-Package.cab)</a:t>
            </a:r>
          </a:p>
          <a:p>
            <a:r>
              <a:rPr lang="de-DE"/>
              <a:t>-ReverseForwarders   (Microsoft-OneCore-ReverseForwarders-Package.cab)</a:t>
            </a:r>
          </a:p>
          <a:p>
            <a:endParaRPr lang="de-DE"/>
          </a:p>
          <a:p>
            <a:r>
              <a:rPr lang="de-DE"/>
              <a:t>Packages installed via "-packages" (WS 2016, TP4)</a:t>
            </a:r>
          </a:p>
          <a:p>
            <a:r>
              <a:rPr lang="de-DE"/>
              <a:t>-packages Microsoft-NanoServer-DCB-Package.cab</a:t>
            </a:r>
          </a:p>
          <a:p>
            <a:r>
              <a:rPr lang="de-DE"/>
              <a:t>-packages Microsoft-NanoServer-DNS-Package.cab</a:t>
            </a:r>
          </a:p>
          <a:p>
            <a:r>
              <a:rPr lang="de-DE"/>
              <a:t>-packages Microsoft-NanoServer-DSC-Package.cab</a:t>
            </a:r>
          </a:p>
          <a:p>
            <a:r>
              <a:rPr lang="de-DE"/>
              <a:t>-packages Microsoft-NanoServer-IIS-Package.cab</a:t>
            </a:r>
          </a:p>
          <a:p>
            <a:r>
              <a:rPr lang="de-DE"/>
              <a:t>-packages Microsoft-NanoServer-NPDS-Package.cab</a:t>
            </a:r>
          </a:p>
          <a:p>
            <a:r>
              <a:rPr lang="de-DE"/>
              <a:t>-packages Microsoft-Windows-Server-SCVMM-Compute-Package.cab</a:t>
            </a:r>
          </a:p>
          <a:p>
            <a:r>
              <a:rPr lang="de-DE"/>
              <a:t>-packages Microsoft-Windows-Server-SCVMM-Package.cab</a:t>
            </a: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6D6275-D5B4-459A-B2A3-212CA60D2300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70095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600"/>
          </a:p>
          <a:p>
            <a:endParaRPr lang="en-US" sz="600"/>
          </a:p>
          <a:p>
            <a:pPr algn="ctr"/>
            <a:r>
              <a:rPr lang="en-US" sz="600"/>
              <a:t>_____________________________________________________________________________________________________________________</a:t>
            </a:r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r>
              <a:rPr lang="en-US" sz="600"/>
              <a:t>_____________________________________________________________________________________________________________________</a:t>
            </a:r>
            <a:endParaRPr lang="de-DE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r>
              <a:rPr lang="en-US" sz="600"/>
              <a:t>_____________________________________________________________________________________________________________________</a:t>
            </a:r>
            <a:endParaRPr lang="de-DE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r>
              <a:rPr lang="en-US" sz="600"/>
              <a:t>_____________________________________________________________________________________________________________________</a:t>
            </a:r>
            <a:endParaRPr lang="de-DE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r>
              <a:rPr lang="en-US" sz="600"/>
              <a:t>_____________________________________________________________________________________________________________________</a:t>
            </a:r>
            <a:endParaRPr lang="de-DE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r>
              <a:rPr lang="en-US" sz="600"/>
              <a:t>_____________________________________________________________________________________________________________________</a:t>
            </a:r>
            <a:endParaRPr lang="de-DE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r>
              <a:rPr lang="en-US" sz="600"/>
              <a:t>_____________________________________________________________________________________________________________________</a:t>
            </a:r>
            <a:endParaRPr lang="de-DE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r>
              <a:rPr lang="en-US" sz="600"/>
              <a:t>_____________________________________________________________________________________________________________________</a:t>
            </a:r>
            <a:endParaRPr lang="de-DE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r>
              <a:rPr lang="en-US" sz="600"/>
              <a:t>_____________________________________________________________________________________________________________________</a:t>
            </a:r>
            <a:endParaRPr lang="de-DE" sz="600"/>
          </a:p>
          <a:p>
            <a:pPr algn="ctr"/>
            <a:endParaRPr lang="de-DE" sz="600"/>
          </a:p>
          <a:p>
            <a:endParaRPr lang="de-DE" sz="600"/>
          </a:p>
          <a:p>
            <a:endParaRPr lang="de-DE" sz="105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6D6275-D5B4-459A-B2A3-212CA60D2300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38399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http://blogs.technet.com/b/nanoserver/archive/2016/02/09/server-management-tools-is-now-live.aspx</a:t>
            </a:r>
            <a:endParaRPr lang="de-DE"/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6D6275-D5B4-459A-B2A3-212CA60D2300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06474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http://blogs.technet.com/b/nanoserver/archive/2016/02/09/server-management-tools-is-now-live.aspx</a:t>
            </a:r>
            <a:endParaRPr lang="de-DE"/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6D6275-D5B4-459A-B2A3-212CA60D2300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50323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http://blogs.technet.com/b/nanoserver/archive/2016/02/09/server-management-tools-is-now-live.aspx</a:t>
            </a:r>
            <a:endParaRPr lang="de-DE"/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6D6275-D5B4-459A-B2A3-212CA60D2300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80940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http://blogs.technet.com/b/nanoserver/archive/2016/02/09/server-management-tools-is-now-live.aspx</a:t>
            </a:r>
            <a:endParaRPr lang="de-DE"/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6D6275-D5B4-459A-B2A3-212CA60D2300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45121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600"/>
          </a:p>
          <a:p>
            <a:endParaRPr lang="en-US" sz="600"/>
          </a:p>
          <a:p>
            <a:pPr algn="ctr"/>
            <a:r>
              <a:rPr lang="en-US" sz="600"/>
              <a:t>_____________________________________________________________________________________________________________________</a:t>
            </a:r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r>
              <a:rPr lang="en-US" sz="600"/>
              <a:t>_____________________________________________________________________________________________________________________</a:t>
            </a:r>
            <a:endParaRPr lang="de-DE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r>
              <a:rPr lang="en-US" sz="600"/>
              <a:t>_____________________________________________________________________________________________________________________</a:t>
            </a:r>
            <a:endParaRPr lang="de-DE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r>
              <a:rPr lang="en-US" sz="600"/>
              <a:t>_____________________________________________________________________________________________________________________</a:t>
            </a:r>
            <a:endParaRPr lang="de-DE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r>
              <a:rPr lang="en-US" sz="600"/>
              <a:t>_____________________________________________________________________________________________________________________</a:t>
            </a:r>
            <a:endParaRPr lang="de-DE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r>
              <a:rPr lang="en-US" sz="600"/>
              <a:t>_____________________________________________________________________________________________________________________</a:t>
            </a:r>
            <a:endParaRPr lang="de-DE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r>
              <a:rPr lang="en-US" sz="600"/>
              <a:t>_____________________________________________________________________________________________________________________</a:t>
            </a:r>
            <a:endParaRPr lang="de-DE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r>
              <a:rPr lang="en-US" sz="600"/>
              <a:t>_____________________________________________________________________________________________________________________</a:t>
            </a:r>
            <a:endParaRPr lang="de-DE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r>
              <a:rPr lang="en-US" sz="600"/>
              <a:t>_____________________________________________________________________________________________________________________</a:t>
            </a:r>
            <a:endParaRPr lang="de-DE" sz="600"/>
          </a:p>
          <a:p>
            <a:pPr algn="ctr"/>
            <a:endParaRPr lang="de-DE" sz="600"/>
          </a:p>
          <a:p>
            <a:endParaRPr lang="de-DE" sz="600"/>
          </a:p>
          <a:p>
            <a:endParaRPr lang="de-DE" sz="105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6D6275-D5B4-459A-B2A3-212CA60D2300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6047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pPr algn="ctr"/>
            <a:r>
              <a:rPr lang="en-US" sz="600"/>
              <a:t>_____________________________________________________________________________________________________________________</a:t>
            </a:r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r>
              <a:rPr lang="en-US" sz="600"/>
              <a:t>_____________________________________________________________________________________________________________________</a:t>
            </a:r>
            <a:endParaRPr lang="de-DE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r>
              <a:rPr lang="en-US" sz="600"/>
              <a:t>_____________________________________________________________________________________________________________________</a:t>
            </a:r>
            <a:endParaRPr lang="de-DE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r>
              <a:rPr lang="en-US" sz="600"/>
              <a:t>_____________________________________________________________________________________________________________________</a:t>
            </a:r>
            <a:endParaRPr lang="de-DE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r>
              <a:rPr lang="en-US" sz="600"/>
              <a:t>_____________________________________________________________________________________________________________________</a:t>
            </a:r>
            <a:endParaRPr lang="de-DE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r>
              <a:rPr lang="en-US" sz="600"/>
              <a:t>_____________________________________________________________________________________________________________________</a:t>
            </a:r>
            <a:endParaRPr lang="de-DE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r>
              <a:rPr lang="en-US" sz="600"/>
              <a:t>_____________________________________________________________________________________________________________________</a:t>
            </a:r>
            <a:endParaRPr lang="de-DE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r>
              <a:rPr lang="en-US" sz="600"/>
              <a:t>_____________________________________________________________________________________________________________________</a:t>
            </a:r>
            <a:endParaRPr lang="de-DE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r>
              <a:rPr lang="en-US" sz="600"/>
              <a:t>_____________________________________________________________________________________________________________________</a:t>
            </a:r>
            <a:endParaRPr lang="de-DE" sz="600"/>
          </a:p>
          <a:p>
            <a:pPr algn="ctr"/>
            <a:endParaRPr lang="de-DE" sz="60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6D6275-D5B4-459A-B2A3-212CA60D2300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24601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en-US" sz="1200"/>
              <a:t>Jeffrey Snover, Andrew Mason (Build 2011) 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sz="1200"/>
              <a:t>"Windows Server 8 apps must run without a GUI"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sz="1200"/>
              <a:t>https://channel9.msdn.com/Events/BUILD/BUILD2011/SAC-416T</a:t>
            </a:r>
          </a:p>
          <a:p>
            <a:pPr marL="0" indent="0">
              <a:buFont typeface="Arial" pitchFamily="34" charset="0"/>
              <a:buNone/>
              <a:defRPr/>
            </a:pPr>
            <a:endParaRPr lang="en-US" sz="1200"/>
          </a:p>
          <a:p>
            <a:pPr marL="0" indent="0">
              <a:buFont typeface="Arial" pitchFamily="34" charset="0"/>
              <a:buNone/>
              <a:defRPr/>
            </a:pPr>
            <a:r>
              <a:rPr lang="en-US" sz="1200"/>
              <a:t>Slides:</a:t>
            </a:r>
            <a:r>
              <a:rPr lang="en-US" sz="1200" baseline="0"/>
              <a:t> </a:t>
            </a:r>
            <a:endParaRPr lang="en-US" sz="1200"/>
          </a:p>
          <a:p>
            <a:pPr marL="0" indent="0">
              <a:buFont typeface="Arial" pitchFamily="34" charset="0"/>
              <a:buNone/>
              <a:defRPr/>
            </a:pPr>
            <a:r>
              <a:rPr lang="en-US" sz="1200"/>
              <a:t>http://video.ch9.ms/build/2011/slides/SAC-416T_Mason.pptx</a:t>
            </a:r>
            <a:br>
              <a:rPr lang="en-US" sz="1200"/>
            </a:br>
            <a:endParaRPr lang="en-US" sz="1200"/>
          </a:p>
          <a:p>
            <a:endParaRPr lang="de-DE"/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6D6275-D5B4-459A-B2A3-212CA60D2300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00959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https://twitter.com/jsnover/status/697546729466392576</a:t>
            </a:r>
          </a:p>
          <a:p>
            <a:endParaRPr lang="en-US"/>
          </a:p>
          <a:p>
            <a:r>
              <a:rPr lang="de-DE"/>
              <a:t>https://blogs.technet.microsoft.com/windowsserver/2016/02/10/exploring-nano-server-for-windows-server-2016/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6D6275-D5B4-459A-B2A3-212CA60D2300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12727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600"/>
          </a:p>
          <a:p>
            <a:endParaRPr lang="en-US" sz="600"/>
          </a:p>
          <a:p>
            <a:pPr algn="ctr"/>
            <a:r>
              <a:rPr lang="en-US" sz="600"/>
              <a:t>_____________________________________________________________________________________________________________________</a:t>
            </a:r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r>
              <a:rPr lang="en-US" sz="600"/>
              <a:t>_____________________________________________________________________________________________________________________</a:t>
            </a:r>
            <a:endParaRPr lang="de-DE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r>
              <a:rPr lang="en-US" sz="600"/>
              <a:t>_____________________________________________________________________________________________________________________</a:t>
            </a:r>
            <a:endParaRPr lang="de-DE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r>
              <a:rPr lang="en-US" sz="600"/>
              <a:t>_____________________________________________________________________________________________________________________</a:t>
            </a:r>
            <a:endParaRPr lang="de-DE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r>
              <a:rPr lang="en-US" sz="600"/>
              <a:t>_____________________________________________________________________________________________________________________</a:t>
            </a:r>
            <a:endParaRPr lang="de-DE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r>
              <a:rPr lang="en-US" sz="600"/>
              <a:t>_____________________________________________________________________________________________________________________</a:t>
            </a:r>
            <a:endParaRPr lang="de-DE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r>
              <a:rPr lang="en-US" sz="600"/>
              <a:t>_____________________________________________________________________________________________________________________</a:t>
            </a:r>
            <a:endParaRPr lang="de-DE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r>
              <a:rPr lang="en-US" sz="600"/>
              <a:t>_____________________________________________________________________________________________________________________</a:t>
            </a:r>
            <a:endParaRPr lang="de-DE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r>
              <a:rPr lang="en-US" sz="600"/>
              <a:t>_____________________________________________________________________________________________________________________</a:t>
            </a:r>
            <a:endParaRPr lang="de-DE" sz="600"/>
          </a:p>
          <a:p>
            <a:pPr algn="ctr"/>
            <a:endParaRPr lang="de-DE" sz="600"/>
          </a:p>
          <a:p>
            <a:endParaRPr lang="de-DE" sz="600"/>
          </a:p>
          <a:p>
            <a:endParaRPr lang="de-DE" sz="105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6D6275-D5B4-459A-B2A3-212CA60D2300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47291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600"/>
          </a:p>
          <a:p>
            <a:endParaRPr lang="en-US" sz="600"/>
          </a:p>
          <a:p>
            <a:pPr algn="ctr"/>
            <a:r>
              <a:rPr lang="en-US" sz="600"/>
              <a:t>_____________________________________________________________________________________________________________________</a:t>
            </a:r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r>
              <a:rPr lang="en-US" sz="600"/>
              <a:t>_____________________________________________________________________________________________________________________</a:t>
            </a:r>
            <a:endParaRPr lang="de-DE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r>
              <a:rPr lang="en-US" sz="600"/>
              <a:t>_____________________________________________________________________________________________________________________</a:t>
            </a:r>
            <a:endParaRPr lang="de-DE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r>
              <a:rPr lang="en-US" sz="600"/>
              <a:t>_____________________________________________________________________________________________________________________</a:t>
            </a:r>
            <a:endParaRPr lang="de-DE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r>
              <a:rPr lang="en-US" sz="600"/>
              <a:t>_____________________________________________________________________________________________________________________</a:t>
            </a:r>
            <a:endParaRPr lang="de-DE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r>
              <a:rPr lang="en-US" sz="600"/>
              <a:t>_____________________________________________________________________________________________________________________</a:t>
            </a:r>
            <a:endParaRPr lang="de-DE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r>
              <a:rPr lang="en-US" sz="600"/>
              <a:t>_____________________________________________________________________________________________________________________</a:t>
            </a:r>
            <a:endParaRPr lang="de-DE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r>
              <a:rPr lang="en-US" sz="600"/>
              <a:t>_____________________________________________________________________________________________________________________</a:t>
            </a:r>
            <a:endParaRPr lang="de-DE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r>
              <a:rPr lang="en-US" sz="600"/>
              <a:t>_____________________________________________________________________________________________________________________</a:t>
            </a:r>
            <a:endParaRPr lang="de-DE" sz="600"/>
          </a:p>
          <a:p>
            <a:pPr algn="ctr"/>
            <a:endParaRPr lang="de-DE" sz="600"/>
          </a:p>
          <a:p>
            <a:endParaRPr lang="de-DE" sz="600"/>
          </a:p>
          <a:p>
            <a:endParaRPr lang="de-DE" sz="105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6D6275-D5B4-459A-B2A3-212CA60D2300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8213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https://twitter.com/jsnover/status/593786221404422144</a:t>
            </a: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6D6275-D5B4-459A-B2A3-212CA60D2300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7018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0" i="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"The </a:t>
            </a:r>
            <a:r>
              <a:rPr lang="de-DE" sz="1200" b="1" i="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Tyva Republic</a:t>
            </a:r>
            <a:r>
              <a:rPr lang="de-DE" sz="1200" b="0" i="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(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3" tooltip="Russian language"/>
              </a:rPr>
              <a:t>Russian</a:t>
            </a:r>
            <a:r>
              <a:rPr lang="de-DE" sz="1200" b="0" i="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: </a:t>
            </a:r>
            <a:r>
              <a:rPr lang="az-Cyrl-AZ" sz="1200" b="0" i="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Респу́блика Тыва́, 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4" tooltip="Romanization of Russian"/>
              </a:rPr>
              <a:t>tr.</a:t>
            </a:r>
            <a:r>
              <a:rPr lang="de-DE" sz="1200" b="0" i="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  <a:r>
              <a:rPr lang="de-DE" sz="1200" b="0" i="1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Respublika Tyva</a:t>
            </a:r>
            <a:r>
              <a:rPr lang="de-DE" sz="1200" b="0" i="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; IPA: 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5" tooltip="Help:IPA for Russian"/>
              </a:rPr>
              <a:t>[rʲɪˈspublʲɪkə tɨˈva]</a:t>
            </a:r>
            <a:r>
              <a:rPr lang="de-DE" sz="1200" b="0" i="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; 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6" tooltip="Tuvan language"/>
              </a:rPr>
              <a:t>Tuvan</a:t>
            </a:r>
            <a:r>
              <a:rPr lang="de-DE" sz="1200" b="0" i="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: </a:t>
            </a:r>
            <a:r>
              <a:rPr lang="az-Cyrl-AZ" sz="1200" b="0" i="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Тыва Республика,</a:t>
            </a:r>
            <a:r>
              <a:rPr lang="de-DE" sz="1200" b="0" i="1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Tyva Respublika</a:t>
            </a:r>
            <a:r>
              <a:rPr lang="de-DE" sz="1200" b="0" i="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 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7" tooltip="Help:IPA"/>
              </a:rPr>
              <a:t>[təˈvɑ risˈpublikɑ]</a:t>
            </a:r>
            <a:r>
              <a:rPr lang="de-DE" sz="1200" b="0" i="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), </a:t>
            </a:r>
            <a:r>
              <a:rPr lang="de-DE" sz="1200" b="1" i="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Tyva</a:t>
            </a:r>
            <a:r>
              <a:rPr lang="de-DE" sz="1200" b="0" i="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or </a:t>
            </a:r>
            <a:r>
              <a:rPr lang="de-DE" sz="1200" b="1" i="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Tuva</a:t>
            </a:r>
            <a:r>
              <a:rPr lang="de-DE" sz="1200" b="0" i="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(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6" tooltip="Tuvan language"/>
              </a:rPr>
              <a:t>Tuvan</a:t>
            </a:r>
            <a:r>
              <a:rPr lang="de-DE" sz="1200" b="0" i="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: </a:t>
            </a:r>
            <a:r>
              <a:rPr lang="az-Cyrl-AZ" sz="1200" b="0" i="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Тыва, 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3" tooltip="Russian language"/>
              </a:rPr>
              <a:t>Russian</a:t>
            </a:r>
            <a:r>
              <a:rPr lang="de-DE" sz="1200" b="0" i="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: </a:t>
            </a:r>
            <a:r>
              <a:rPr lang="az-Cyrl-AZ" sz="1200" b="0" i="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Тува́), </a:t>
            </a:r>
            <a:r>
              <a:rPr lang="de-DE" sz="1200" b="0" i="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is a 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8" tooltip="Federal subjects of Russia"/>
              </a:rPr>
              <a:t>federal subject</a:t>
            </a:r>
            <a:r>
              <a:rPr lang="de-DE" sz="1200" b="0" i="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of 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9" tooltip="Russia"/>
              </a:rPr>
              <a:t>Russia</a:t>
            </a:r>
            <a:r>
              <a:rPr lang="de-DE" sz="1200" b="0" i="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(a 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10" tooltip="Republics of Russia"/>
              </a:rPr>
              <a:t>republic</a:t>
            </a:r>
            <a:r>
              <a:rPr lang="de-DE" sz="1200" b="0" i="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also defined in the Constitution of the Russian Federation as a state </a:t>
            </a:r>
            <a:r>
              <a:rPr lang="de-DE" sz="1200" b="0" i="0" u="none" strike="noStrike" kern="1200" baseline="300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11"/>
              </a:rPr>
              <a:t>[12]</a:t>
            </a:r>
            <a:r>
              <a:rPr lang="de-DE" sz="1200" b="0" i="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). It lies in the geographical center of 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12" tooltip="Asia"/>
              </a:rPr>
              <a:t>Asia</a:t>
            </a:r>
            <a:r>
              <a:rPr lang="de-DE" sz="1200" b="0" i="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in southern 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13" tooltip="Siberia"/>
              </a:rPr>
              <a:t>Siberia</a:t>
            </a:r>
            <a:r>
              <a:rPr lang="de-DE" sz="1200" b="0" i="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The republic borders the 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14" tooltip="Altai Republic"/>
              </a:rPr>
              <a:t>Altai Republic</a:t>
            </a:r>
            <a:r>
              <a:rPr lang="de-DE" sz="1200" b="0" i="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the </a:t>
            </a:r>
            <a:r>
              <a:rPr lang="de-DE" sz="1200" b="0" i="0" u="sng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15" tooltip="Republic of Khakassia"/>
              </a:rPr>
              <a:t>Republic of Khakassia</a:t>
            </a:r>
            <a:r>
              <a:rPr lang="de-DE" sz="1200" b="0" i="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 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16" tooltip="Krasnoyarsk Krai"/>
              </a:rPr>
              <a:t>Krasnoyarsk Krai</a:t>
            </a:r>
            <a:r>
              <a:rPr lang="de-DE" sz="1200" b="0" i="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 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17" tooltip="Irkutsk Oblast"/>
              </a:rPr>
              <a:t>Irkutsk Oblast</a:t>
            </a:r>
            <a:r>
              <a:rPr lang="de-DE" sz="1200" b="0" i="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and the 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18" tooltip="Republic of Buryatia"/>
              </a:rPr>
              <a:t>Republic of Buryatia</a:t>
            </a:r>
            <a:r>
              <a:rPr lang="de-DE" sz="1200" b="0" i="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in Russia and 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19" tooltip="Mongolia"/>
              </a:rPr>
              <a:t>Mongolia</a:t>
            </a:r>
            <a:r>
              <a:rPr lang="de-DE" sz="1200" b="0" i="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to the south. Its 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20" tooltip="Capital city"/>
              </a:rPr>
              <a:t>capital</a:t>
            </a:r>
            <a:r>
              <a:rPr lang="de-DE" sz="1200" b="0" i="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is the 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21" tooltip="Types of inhabited localities in Russia"/>
              </a:rPr>
              <a:t>city</a:t>
            </a:r>
            <a:r>
              <a:rPr lang="de-DE" sz="1200" b="0" i="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of 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22" tooltip="Kyzyl"/>
              </a:rPr>
              <a:t>Kyzyl</a:t>
            </a:r>
            <a:r>
              <a:rPr lang="de-DE" sz="1200" b="0" i="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Population: 307,930 (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23" tooltip="Russian Census (2010)"/>
              </a:rPr>
              <a:t>2010 Census</a:t>
            </a:r>
            <a:r>
              <a:rPr lang="de-DE" sz="1200" b="0" i="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).</a:t>
            </a:r>
            <a:r>
              <a:rPr lang="de-DE" sz="1200" b="0" i="0" u="none" strike="noStrike" kern="1200" baseline="300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24"/>
              </a:rPr>
              <a:t>[7]</a:t>
            </a:r>
            <a:endParaRPr lang="de-DE" sz="1200" b="0" i="0" kern="120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de-DE" sz="1200" b="0" i="0" kern="120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de-DE" sz="1200" b="0" i="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From 1921 until 1944, Tuva constituted a sovereign, independent nation, under the name of 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25" tooltip="Tannu Tuva"/>
              </a:rPr>
              <a:t>Tannu Tuva</a:t>
            </a:r>
            <a:r>
              <a:rPr lang="de-DE" sz="1200" b="0" i="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officially, the Tuvan People's Republic, or the People's Republic of Tannu Tuva."</a:t>
            </a:r>
          </a:p>
          <a:p>
            <a:r>
              <a:rPr lang="en-US"/>
              <a:t>Size: </a:t>
            </a:r>
            <a:r>
              <a:rPr lang="de-DE" sz="1200" b="0" i="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170,500 km</a:t>
            </a:r>
            <a:r>
              <a:rPr lang="de-DE" sz="1200" b="0" i="0" kern="1200" baseline="300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2</a:t>
            </a:r>
          </a:p>
          <a:p>
            <a:r>
              <a:rPr lang="de-DE">
                <a:effectLst/>
              </a:rPr>
              <a:t>Population: 307,930</a:t>
            </a:r>
            <a:endParaRPr lang="de-DE"/>
          </a:p>
          <a:p>
            <a:r>
              <a:rPr lang="de-DE"/>
              <a:t>https://en.wikipedia.org/wiki/Tuva</a:t>
            </a:r>
          </a:p>
          <a:p>
            <a:endParaRPr lang="en-US"/>
          </a:p>
          <a:p>
            <a:r>
              <a:rPr lang="en-US"/>
              <a:t>The 20 smalles countries in the world:</a:t>
            </a:r>
          </a:p>
          <a:p>
            <a:r>
              <a:rPr lang="de-DE"/>
              <a:t>http://www.worldatlas.com/articles/the-10-smallest-countries-in-the-world.html</a:t>
            </a:r>
          </a:p>
          <a:p>
            <a:r>
              <a:rPr lang="en-US"/>
              <a:t>No1: Vatican – 0.44 </a:t>
            </a:r>
            <a:r>
              <a:rPr lang="de-DE" sz="1200" b="0" i="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km</a:t>
            </a:r>
            <a:r>
              <a:rPr lang="de-DE" sz="1200" b="0" i="0" kern="1200" baseline="300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2</a:t>
            </a:r>
          </a:p>
          <a:p>
            <a:r>
              <a:rPr lang="en-US"/>
              <a:t>Population: 690</a:t>
            </a:r>
          </a:p>
          <a:p>
            <a:endParaRPr lang="de-DE" sz="1200" b="0" i="0" kern="1200" baseline="3000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6D6275-D5B4-459A-B2A3-212CA60D2300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4123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600"/>
          </a:p>
          <a:p>
            <a:endParaRPr lang="en-US" sz="600"/>
          </a:p>
          <a:p>
            <a:pPr algn="ctr"/>
            <a:r>
              <a:rPr lang="en-US" sz="600"/>
              <a:t>_____________________________________________________________________________________________________________________</a:t>
            </a:r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r>
              <a:rPr lang="en-US" sz="600"/>
              <a:t>_____________________________________________________________________________________________________________________</a:t>
            </a:r>
            <a:endParaRPr lang="de-DE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r>
              <a:rPr lang="en-US" sz="600"/>
              <a:t>_____________________________________________________________________________________________________________________</a:t>
            </a:r>
            <a:endParaRPr lang="de-DE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r>
              <a:rPr lang="en-US" sz="600"/>
              <a:t>_____________________________________________________________________________________________________________________</a:t>
            </a:r>
            <a:endParaRPr lang="de-DE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r>
              <a:rPr lang="en-US" sz="600"/>
              <a:t>_____________________________________________________________________________________________________________________</a:t>
            </a:r>
            <a:endParaRPr lang="de-DE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r>
              <a:rPr lang="en-US" sz="600"/>
              <a:t>_____________________________________________________________________________________________________________________</a:t>
            </a:r>
            <a:endParaRPr lang="de-DE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r>
              <a:rPr lang="en-US" sz="600"/>
              <a:t>_____________________________________________________________________________________________________________________</a:t>
            </a:r>
            <a:endParaRPr lang="de-DE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r>
              <a:rPr lang="en-US" sz="600"/>
              <a:t>_____________________________________________________________________________________________________________________</a:t>
            </a:r>
            <a:endParaRPr lang="de-DE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r>
              <a:rPr lang="en-US" sz="600"/>
              <a:t>_____________________________________________________________________________________________________________________</a:t>
            </a:r>
            <a:endParaRPr lang="de-DE" sz="600"/>
          </a:p>
          <a:p>
            <a:pPr algn="ctr"/>
            <a:endParaRPr lang="de-DE" sz="600"/>
          </a:p>
          <a:p>
            <a:endParaRPr lang="de-DE" sz="60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6D6275-D5B4-459A-B2A3-212CA60D2300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3251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600"/>
          </a:p>
          <a:p>
            <a:endParaRPr lang="en-US" sz="600"/>
          </a:p>
          <a:p>
            <a:pPr algn="ctr"/>
            <a:r>
              <a:rPr lang="en-US" sz="600"/>
              <a:t>_____________________________________________________________________________________________________________________</a:t>
            </a:r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r>
              <a:rPr lang="en-US" sz="600"/>
              <a:t>_____________________________________________________________________________________________________________________</a:t>
            </a:r>
            <a:endParaRPr lang="de-DE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r>
              <a:rPr lang="en-US" sz="600"/>
              <a:t>_____________________________________________________________________________________________________________________</a:t>
            </a:r>
            <a:endParaRPr lang="de-DE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r>
              <a:rPr lang="en-US" sz="600"/>
              <a:t>_____________________________________________________________________________________________________________________</a:t>
            </a:r>
            <a:endParaRPr lang="de-DE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r>
              <a:rPr lang="en-US" sz="600"/>
              <a:t>_____________________________________________________________________________________________________________________</a:t>
            </a:r>
            <a:endParaRPr lang="de-DE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r>
              <a:rPr lang="en-US" sz="600"/>
              <a:t>_____________________________________________________________________________________________________________________</a:t>
            </a:r>
            <a:endParaRPr lang="de-DE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r>
              <a:rPr lang="en-US" sz="600"/>
              <a:t>_____________________________________________________________________________________________________________________</a:t>
            </a:r>
            <a:endParaRPr lang="de-DE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r>
              <a:rPr lang="en-US" sz="600"/>
              <a:t>_____________________________________________________________________________________________________________________</a:t>
            </a:r>
            <a:endParaRPr lang="de-DE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r>
              <a:rPr lang="en-US" sz="600"/>
              <a:t>_____________________________________________________________________________________________________________________</a:t>
            </a:r>
            <a:endParaRPr lang="de-DE" sz="600"/>
          </a:p>
          <a:p>
            <a:pPr algn="ctr"/>
            <a:endParaRPr lang="de-DE" sz="600"/>
          </a:p>
          <a:p>
            <a:endParaRPr lang="de-DE" sz="600"/>
          </a:p>
          <a:p>
            <a:endParaRPr lang="de-DE" sz="60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6D6275-D5B4-459A-B2A3-212CA60D2300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9681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600"/>
          </a:p>
          <a:p>
            <a:endParaRPr lang="en-US" sz="600"/>
          </a:p>
          <a:p>
            <a:pPr algn="ctr"/>
            <a:r>
              <a:rPr lang="en-US" sz="600"/>
              <a:t>_____________________________________________________________________________________________________________________</a:t>
            </a:r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r>
              <a:rPr lang="en-US" sz="600"/>
              <a:t>_____________________________________________________________________________________________________________________</a:t>
            </a:r>
            <a:endParaRPr lang="de-DE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r>
              <a:rPr lang="en-US" sz="600"/>
              <a:t>_____________________________________________________________________________________________________________________</a:t>
            </a:r>
            <a:endParaRPr lang="de-DE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r>
              <a:rPr lang="en-US" sz="600"/>
              <a:t>_____________________________________________________________________________________________________________________</a:t>
            </a:r>
            <a:endParaRPr lang="de-DE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r>
              <a:rPr lang="en-US" sz="600"/>
              <a:t>_____________________________________________________________________________________________________________________</a:t>
            </a:r>
            <a:endParaRPr lang="de-DE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r>
              <a:rPr lang="en-US" sz="600"/>
              <a:t>_____________________________________________________________________________________________________________________</a:t>
            </a:r>
            <a:endParaRPr lang="de-DE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r>
              <a:rPr lang="en-US" sz="600"/>
              <a:t>_____________________________________________________________________________________________________________________</a:t>
            </a:r>
            <a:endParaRPr lang="de-DE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r>
              <a:rPr lang="en-US" sz="600"/>
              <a:t>_____________________________________________________________________________________________________________________</a:t>
            </a:r>
            <a:endParaRPr lang="de-DE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r>
              <a:rPr lang="en-US" sz="600"/>
              <a:t>_____________________________________________________________________________________________________________________</a:t>
            </a:r>
            <a:endParaRPr lang="de-DE" sz="600"/>
          </a:p>
          <a:p>
            <a:pPr algn="ctr"/>
            <a:endParaRPr lang="de-DE" sz="600"/>
          </a:p>
          <a:p>
            <a:endParaRPr lang="de-DE" sz="600"/>
          </a:p>
          <a:p>
            <a:endParaRPr lang="de-DE" sz="60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6D6275-D5B4-459A-B2A3-212CA60D2300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87118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Photo (By Diliff - Own work, CC BY-SA 3.0)</a:t>
            </a:r>
          </a:p>
          <a:p>
            <a:r>
              <a:rPr lang="en-US"/>
              <a:t>https://commons.wikimedia.org/w/index.php?curid=2065989</a:t>
            </a:r>
          </a:p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6D6275-D5B4-459A-B2A3-212CA60D2300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0301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600"/>
          </a:p>
          <a:p>
            <a:endParaRPr lang="en-US" sz="600"/>
          </a:p>
          <a:p>
            <a:pPr algn="ctr"/>
            <a:r>
              <a:rPr lang="en-US" sz="600"/>
              <a:t>_____________________________________________________________________________________________________________________</a:t>
            </a:r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r>
              <a:rPr lang="en-US" sz="600"/>
              <a:t>_____________________________________________________________________________________________________________________</a:t>
            </a:r>
            <a:endParaRPr lang="de-DE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r>
              <a:rPr lang="en-US" sz="600"/>
              <a:t>_____________________________________________________________________________________________________________________</a:t>
            </a:r>
            <a:endParaRPr lang="de-DE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r>
              <a:rPr lang="en-US" sz="600"/>
              <a:t>_____________________________________________________________________________________________________________________</a:t>
            </a:r>
            <a:endParaRPr lang="de-DE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r>
              <a:rPr lang="en-US" sz="600"/>
              <a:t>_____________________________________________________________________________________________________________________</a:t>
            </a:r>
            <a:endParaRPr lang="de-DE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r>
              <a:rPr lang="en-US" sz="600"/>
              <a:t>_____________________________________________________________________________________________________________________</a:t>
            </a:r>
            <a:endParaRPr lang="de-DE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r>
              <a:rPr lang="en-US" sz="600"/>
              <a:t>_____________________________________________________________________________________________________________________</a:t>
            </a:r>
            <a:endParaRPr lang="de-DE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r>
              <a:rPr lang="en-US" sz="600"/>
              <a:t>_____________________________________________________________________________________________________________________</a:t>
            </a:r>
            <a:endParaRPr lang="de-DE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endParaRPr lang="en-US" sz="600"/>
          </a:p>
          <a:p>
            <a:pPr algn="ctr"/>
            <a:r>
              <a:rPr lang="en-US" sz="600"/>
              <a:t>_____________________________________________________________________________________________________________________</a:t>
            </a:r>
            <a:endParaRPr lang="de-DE" sz="600"/>
          </a:p>
          <a:p>
            <a:pPr algn="ctr"/>
            <a:endParaRPr lang="de-DE" sz="600"/>
          </a:p>
          <a:p>
            <a:endParaRPr lang="de-DE" sz="600"/>
          </a:p>
          <a:p>
            <a:endParaRPr lang="de-DE" sz="60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6D6275-D5B4-459A-B2A3-212CA60D2300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620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3568" y="1412776"/>
            <a:ext cx="7772400" cy="930027"/>
          </a:xfrm>
          <a:prstGeom prst="rect">
            <a:avLst/>
          </a:prstGeom>
        </p:spPr>
        <p:txBody>
          <a:bodyPr anchor="ctr"/>
          <a:lstStyle>
            <a:lvl1pPr algn="ctr">
              <a:defRPr sz="4400" b="1" cap="none" baseline="0">
                <a:solidFill>
                  <a:schemeClr val="bg1"/>
                </a:solidFill>
                <a:effectLst>
                  <a:outerShdw blurRad="38100" dist="50800" dir="5400000" algn="t" rotWithShape="0">
                    <a:prstClr val="black">
                      <a:alpha val="40000"/>
                    </a:prstClr>
                  </a:outerShdw>
                </a:effectLst>
                <a:latin typeface="Ubuntu Mono" panose="020B0509030602030204" pitchFamily="49" charset="0"/>
                <a:ea typeface="Roboto Black" panose="02000000000000000000" pitchFamily="2" charset="0"/>
              </a:defRPr>
            </a:lvl1pPr>
          </a:lstStyle>
          <a:p>
            <a:r>
              <a:rPr lang="de-DE" dirty="0" err="1"/>
              <a:t>Presentation</a:t>
            </a:r>
            <a:r>
              <a:rPr lang="de-DE" dirty="0"/>
              <a:t> Title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674440" y="6093296"/>
            <a:ext cx="4617640" cy="564083"/>
          </a:xfrm>
        </p:spPr>
        <p:txBody>
          <a:bodyPr anchor="t"/>
          <a:lstStyle>
            <a:lvl1pPr marL="0" indent="0" algn="l">
              <a:buNone/>
              <a:defRPr sz="2000" i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buntu Mono" panose="020B0509030602030204" pitchFamily="49" charset="0"/>
                <a:ea typeface="Roboto Condensed" panose="02000000000000000000" pitchFamily="2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 err="1"/>
              <a:t>Presenter</a:t>
            </a:r>
            <a:r>
              <a:rPr lang="de-DE" dirty="0"/>
              <a:t> Name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84213" y="2781300"/>
            <a:ext cx="7772400" cy="935038"/>
          </a:xfr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de-DE" dirty="0" err="1"/>
              <a:t>Presentation</a:t>
            </a:r>
            <a:r>
              <a:rPr lang="de-DE" dirty="0"/>
              <a:t> </a:t>
            </a:r>
            <a:r>
              <a:rPr lang="de-DE" dirty="0" err="1"/>
              <a:t>Subtitle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566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Ubuntu Mono" panose="020B0509030602030204" pitchFamily="49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0" y="1844824"/>
            <a:ext cx="8892480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033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werShell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8892480" cy="5688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945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1700808"/>
            <a:ext cx="8229600" cy="2088232"/>
          </a:xfrm>
          <a:prstGeom prst="rect">
            <a:avLst/>
          </a:prstGeom>
        </p:spPr>
        <p:txBody>
          <a:bodyPr/>
          <a:lstStyle>
            <a:lvl1pPr>
              <a:defRPr sz="12000" b="1">
                <a:solidFill>
                  <a:srgbClr val="011F51"/>
                </a:solidFill>
                <a:effectLst>
                  <a:outerShdw blurRad="127000" dist="76200" dir="2700000" sx="104000" sy="104000" algn="tl" rotWithShape="0">
                    <a:prstClr val="black">
                      <a:alpha val="40000"/>
                    </a:prstClr>
                  </a:outerShdw>
                </a:effectLst>
                <a:latin typeface="Ubuntu Mono" panose="020B0509030602030204" pitchFamily="49" charset="0"/>
              </a:defRPr>
            </a:lvl1pPr>
          </a:lstStyle>
          <a:p>
            <a:r>
              <a:rPr lang="en-US" dirty="0"/>
              <a:t>Demo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4221087"/>
            <a:ext cx="8208963" cy="2160241"/>
          </a:xfrm>
        </p:spPr>
        <p:txBody>
          <a:bodyPr/>
          <a:lstStyle>
            <a:lvl1pPr algn="ctr">
              <a:defRPr baseline="0">
                <a:solidFill>
                  <a:srgbClr val="17175D"/>
                </a:solidFill>
              </a:defRPr>
            </a:lvl1pPr>
          </a:lstStyle>
          <a:p>
            <a:pPr lvl="0"/>
            <a:r>
              <a:rPr lang="en-US" dirty="0"/>
              <a:t>Description of demo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96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Ubuntu Mono" panose="020B0509030602030204" pitchFamily="49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0" y="1844824"/>
            <a:ext cx="8892480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119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mo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1700808"/>
            <a:ext cx="8229600" cy="2088232"/>
          </a:xfrm>
          <a:prstGeom prst="rect">
            <a:avLst/>
          </a:prstGeom>
        </p:spPr>
        <p:txBody>
          <a:bodyPr/>
          <a:lstStyle>
            <a:lvl1pPr>
              <a:defRPr sz="12000" b="1">
                <a:solidFill>
                  <a:srgbClr val="011F51"/>
                </a:solidFill>
                <a:effectLst>
                  <a:outerShdw blurRad="127000" dist="76200" dir="2700000" sx="104000" sy="104000" algn="tl" rotWithShape="0">
                    <a:prstClr val="black">
                      <a:alpha val="40000"/>
                    </a:prstClr>
                  </a:outerShdw>
                </a:effectLst>
                <a:latin typeface="Ubuntu Mono" panose="020B0509030602030204" pitchFamily="49" charset="0"/>
              </a:defRPr>
            </a:lvl1pPr>
          </a:lstStyle>
          <a:p>
            <a:r>
              <a:rPr lang="en-US" dirty="0"/>
              <a:t>Demo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4221087"/>
            <a:ext cx="8208963" cy="2160241"/>
          </a:xfrm>
        </p:spPr>
        <p:txBody>
          <a:bodyPr/>
          <a:lstStyle>
            <a:lvl1pPr algn="ctr">
              <a:defRPr baseline="0">
                <a:solidFill>
                  <a:srgbClr val="17175D"/>
                </a:solidFill>
              </a:defRPr>
            </a:lvl1pPr>
          </a:lstStyle>
          <a:p>
            <a:pPr lvl="0"/>
            <a:r>
              <a:rPr lang="en-US" dirty="0"/>
              <a:t>Description of demo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719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99254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37196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2498973"/>
            <a:ext cx="7772400" cy="1362075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ctr">
              <a:defRPr sz="3600" b="1" cap="none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buntu Mono" panose="020B0509030602030204" pitchFamily="49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3568" y="4509120"/>
            <a:ext cx="7772400" cy="1500187"/>
          </a:xfrm>
        </p:spPr>
        <p:txBody>
          <a:bodyPr anchor="t"/>
          <a:lstStyle>
            <a:lvl1pPr marL="0" indent="0" algn="ctr">
              <a:buNone/>
              <a:defRPr sz="20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62636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2498973"/>
            <a:ext cx="7772400" cy="1362075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>
            <a:outerShdw blurRad="228600" dist="101600" dir="2700000" sx="103000" sy="103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ctr">
              <a:defRPr sz="4000" b="1" cap="none" baseline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buntu Mono" panose="020B0509030602030204" pitchFamily="49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3568" y="4509120"/>
            <a:ext cx="7772400" cy="1500187"/>
          </a:xfrm>
        </p:spPr>
        <p:txBody>
          <a:bodyPr/>
          <a:lstStyle>
            <a:lvl1pPr marL="0" indent="0" algn="ctr">
              <a:buNone/>
              <a:defRPr sz="20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5776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sole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916832"/>
            <a:ext cx="8640960" cy="4392488"/>
          </a:xfrm>
        </p:spPr>
        <p:txBody>
          <a:bodyPr/>
          <a:lstStyle>
            <a:lvl1pPr>
              <a:tabLst>
                <a:tab pos="355600" algn="l"/>
                <a:tab pos="723900" algn="l"/>
                <a:tab pos="1168400" algn="l"/>
                <a:tab pos="1612900" algn="l"/>
                <a:tab pos="2057400" algn="l"/>
              </a:tabLst>
              <a:defRPr sz="28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742950" indent="-285750" defTabSz="444500">
              <a:buFont typeface="Arial" pitchFamily="34" charset="0"/>
              <a:buChar char="•"/>
              <a:tabLst>
                <a:tab pos="355600" algn="l"/>
                <a:tab pos="762000" algn="l"/>
                <a:tab pos="1168400" algn="l"/>
                <a:tab pos="1612900" algn="l"/>
                <a:tab pos="2057400" algn="l"/>
              </a:tabLst>
              <a:defRPr sz="24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2pPr>
            <a:lvl3pPr marL="1143000" indent="-228600">
              <a:buFont typeface="Arial" pitchFamily="34" charset="0"/>
              <a:buChar char="•"/>
              <a:tabLst>
                <a:tab pos="355600" algn="l"/>
                <a:tab pos="723900" algn="l"/>
                <a:tab pos="1168400" algn="l"/>
                <a:tab pos="1612900" algn="l"/>
                <a:tab pos="2057400" algn="l"/>
              </a:tabLst>
              <a:defRPr sz="24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3pPr>
            <a:lvl4pPr marL="1600200" indent="-228600">
              <a:buFont typeface="Arial" pitchFamily="34" charset="0"/>
              <a:buChar char="•"/>
              <a:tabLst>
                <a:tab pos="355600" algn="l"/>
                <a:tab pos="723900" algn="l"/>
                <a:tab pos="1168400" algn="l"/>
                <a:tab pos="1612900" algn="l"/>
                <a:tab pos="2057400" algn="l"/>
              </a:tabLst>
              <a:defRPr sz="24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4pPr>
            <a:lvl5pPr marL="2057400" indent="-228600">
              <a:buFont typeface="Arial" pitchFamily="34" charset="0"/>
              <a:buChar char="•"/>
              <a:tabLst>
                <a:tab pos="355600" algn="l"/>
                <a:tab pos="723900" algn="l"/>
                <a:tab pos="1168400" algn="l"/>
                <a:tab pos="1612900" algn="l"/>
                <a:tab pos="2057400" algn="l"/>
              </a:tabLst>
              <a:defRPr sz="24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0" y="476672"/>
            <a:ext cx="9144000" cy="792088"/>
          </a:xfrm>
          <a:prstGeom prst="rect">
            <a:avLst/>
          </a:prstGeom>
          <a:solidFill>
            <a:srgbClr val="008080"/>
          </a:solidFill>
        </p:spPr>
        <p:txBody>
          <a:bodyPr lIns="360000" anchor="ctr"/>
          <a:lstStyle>
            <a:lvl1pPr algn="l">
              <a:defRPr sz="3600" b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buntu Mono" panose="020B0509030602030204" pitchFamily="49" charset="0"/>
                <a:cs typeface="Ubuntu Mono" panose="020B0509030602030204" pitchFamily="49" charset="0"/>
              </a:defRPr>
            </a:lvl1pPr>
          </a:lstStyle>
          <a:p>
            <a:r>
              <a:rPr lang="de-DE" dirty="0"/>
              <a:t>Slide Headline</a:t>
            </a:r>
          </a:p>
        </p:txBody>
      </p:sp>
    </p:spTree>
    <p:extLst>
      <p:ext uri="{BB962C8B-B14F-4D97-AF65-F5344CB8AC3E}">
        <p14:creationId xmlns:p14="http://schemas.microsoft.com/office/powerpoint/2010/main" val="245896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1520" y="1844824"/>
            <a:ext cx="4248472" cy="4464496"/>
          </a:xfrm>
        </p:spPr>
        <p:txBody>
          <a:bodyPr/>
          <a:lstStyle>
            <a:lvl1pPr>
              <a:defRPr sz="28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742950" indent="-285750">
              <a:buFont typeface="Arial" pitchFamily="34" charset="0"/>
              <a:buChar char="•"/>
              <a:defRPr sz="24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2pPr>
            <a:lvl3pPr marL="1143000" indent="-228600">
              <a:buFont typeface="Arial" pitchFamily="34" charset="0"/>
              <a:buChar char="•"/>
              <a:defRPr sz="20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3pPr>
            <a:lvl4pPr marL="1600200" indent="-228600">
              <a:buFont typeface="Arial" pitchFamily="34" charset="0"/>
              <a:buChar char="•"/>
              <a:defRPr sz="18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4pPr>
            <a:lvl5pPr marL="2057400" indent="-228600">
              <a:buFont typeface="Arial" pitchFamily="34" charset="0"/>
              <a:buChar char="•"/>
              <a:defRPr sz="18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4008" y="1844824"/>
            <a:ext cx="4248472" cy="4464496"/>
          </a:xfrm>
        </p:spPr>
        <p:txBody>
          <a:bodyPr/>
          <a:lstStyle>
            <a:lvl1pPr>
              <a:defRPr sz="28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742950" indent="-285750">
              <a:buFont typeface="Arial" pitchFamily="34" charset="0"/>
              <a:buChar char="•"/>
              <a:defRPr sz="24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2pPr>
            <a:lvl3pPr marL="1143000" indent="-228600">
              <a:buFont typeface="Arial" pitchFamily="34" charset="0"/>
              <a:buChar char="•"/>
              <a:defRPr sz="20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3pPr>
            <a:lvl4pPr marL="1600200" indent="-228600">
              <a:buFont typeface="Arial" pitchFamily="34" charset="0"/>
              <a:buChar char="•"/>
              <a:defRPr sz="18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4pPr>
            <a:lvl5pPr marL="2057400" indent="-228600">
              <a:buFont typeface="Arial" pitchFamily="34" charset="0"/>
              <a:buChar char="•"/>
              <a:defRPr sz="18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0" y="476672"/>
            <a:ext cx="9144000" cy="792088"/>
          </a:xfrm>
          <a:prstGeom prst="rect">
            <a:avLst/>
          </a:prstGeom>
          <a:solidFill>
            <a:srgbClr val="008080"/>
          </a:solidFill>
        </p:spPr>
        <p:txBody>
          <a:bodyPr lIns="360000" anchor="ctr"/>
          <a:lstStyle>
            <a:lvl1pPr algn="l">
              <a:defRPr sz="3600" b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buntu Mono" panose="020B0509030602030204" pitchFamily="49" charset="0"/>
                <a:cs typeface="Ubuntu Mono" panose="020B0509030602030204" pitchFamily="49" charset="0"/>
              </a:defRPr>
            </a:lvl1pPr>
          </a:lstStyle>
          <a:p>
            <a:r>
              <a:rPr lang="de-DE" dirty="0"/>
              <a:t>Slide Headline</a:t>
            </a:r>
          </a:p>
        </p:txBody>
      </p:sp>
    </p:spTree>
    <p:extLst>
      <p:ext uri="{BB962C8B-B14F-4D97-AF65-F5344CB8AC3E}">
        <p14:creationId xmlns:p14="http://schemas.microsoft.com/office/powerpoint/2010/main" val="225667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1520" y="1916832"/>
            <a:ext cx="8640960" cy="2160240"/>
          </a:xfrm>
        </p:spPr>
        <p:txBody>
          <a:bodyPr/>
          <a:lstStyle>
            <a:lvl1pPr>
              <a:defRPr sz="28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742950" indent="-285750">
              <a:buFont typeface="Arial" pitchFamily="34" charset="0"/>
              <a:buChar char="•"/>
              <a:defRPr sz="24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2pPr>
            <a:lvl3pPr>
              <a:defRPr sz="20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3pPr>
            <a:lvl4pPr marL="1600200" indent="-228600">
              <a:buFont typeface="Arial" pitchFamily="34" charset="0"/>
              <a:buChar char="•"/>
              <a:defRPr sz="18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4pPr>
            <a:lvl5pPr marL="2057400" indent="-228600">
              <a:buFont typeface="Arial" pitchFamily="34" charset="0"/>
              <a:buChar char="•"/>
              <a:defRPr sz="18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51520" y="4149080"/>
            <a:ext cx="8640960" cy="2160240"/>
          </a:xfrm>
        </p:spPr>
        <p:txBody>
          <a:bodyPr/>
          <a:lstStyle>
            <a:lvl1pPr>
              <a:defRPr sz="28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742950" indent="-285750">
              <a:buFont typeface="Arial" pitchFamily="34" charset="0"/>
              <a:buChar char="•"/>
              <a:defRPr sz="24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2pPr>
            <a:lvl3pPr marL="1143000" indent="-228600">
              <a:buFont typeface="Arial" pitchFamily="34" charset="0"/>
              <a:buChar char="•"/>
              <a:defRPr sz="20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3pPr>
            <a:lvl4pPr marL="1600200" indent="-228600">
              <a:buFont typeface="Arial" pitchFamily="34" charset="0"/>
              <a:buChar char="•"/>
              <a:defRPr sz="18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4pPr>
            <a:lvl5pPr marL="2057400" indent="-228600">
              <a:buFont typeface="Arial" pitchFamily="34" charset="0"/>
              <a:buChar char="•"/>
              <a:defRPr sz="18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0" y="476672"/>
            <a:ext cx="9144000" cy="792088"/>
          </a:xfrm>
          <a:prstGeom prst="rect">
            <a:avLst/>
          </a:prstGeom>
          <a:solidFill>
            <a:srgbClr val="008080"/>
          </a:solidFill>
        </p:spPr>
        <p:txBody>
          <a:bodyPr lIns="360000" anchor="ctr"/>
          <a:lstStyle>
            <a:lvl1pPr algn="l">
              <a:defRPr sz="3600" b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buntu Mono" panose="020B0509030602030204" pitchFamily="49" charset="0"/>
                <a:cs typeface="Ubuntu Mono" panose="020B0509030602030204" pitchFamily="49" charset="0"/>
              </a:defRPr>
            </a:lvl1pPr>
          </a:lstStyle>
          <a:p>
            <a:r>
              <a:rPr lang="de-DE" dirty="0"/>
              <a:t>Slide Headline</a:t>
            </a:r>
          </a:p>
        </p:txBody>
      </p:sp>
    </p:spTree>
    <p:extLst>
      <p:ext uri="{BB962C8B-B14F-4D97-AF65-F5344CB8AC3E}">
        <p14:creationId xmlns:p14="http://schemas.microsoft.com/office/powerpoint/2010/main" val="280773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sol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0" y="476672"/>
            <a:ext cx="9144000" cy="792088"/>
          </a:xfrm>
          <a:prstGeom prst="rect">
            <a:avLst/>
          </a:prstGeom>
          <a:solidFill>
            <a:srgbClr val="008080"/>
          </a:solidFill>
        </p:spPr>
        <p:txBody>
          <a:bodyPr lIns="360000" anchor="ctr"/>
          <a:lstStyle>
            <a:lvl1pPr algn="l">
              <a:defRPr sz="3600" b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buntu Mono" panose="020B0509030602030204" pitchFamily="49" charset="0"/>
                <a:cs typeface="Ubuntu Mono" panose="020B0509030602030204" pitchFamily="49" charset="0"/>
              </a:defRPr>
            </a:lvl1pPr>
          </a:lstStyle>
          <a:p>
            <a:r>
              <a:rPr lang="de-DE" dirty="0"/>
              <a:t>Slide Headline</a:t>
            </a:r>
          </a:p>
        </p:txBody>
      </p:sp>
    </p:spTree>
    <p:extLst>
      <p:ext uri="{BB962C8B-B14F-4D97-AF65-F5344CB8AC3E}">
        <p14:creationId xmlns:p14="http://schemas.microsoft.com/office/powerpoint/2010/main" val="394320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werShell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8892480" cy="5688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074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Ubuntu Mono" panose="020B0509030602030204" pitchFamily="49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0" y="1844824"/>
            <a:ext cx="8892480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607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7000">
              <a:srgbClr val="23238D"/>
            </a:gs>
            <a:gs pos="100000">
              <a:srgbClr val="011F51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2" name="Rechteck 21"/>
          <p:cNvSpPr/>
          <p:nvPr userDrawn="1"/>
        </p:nvSpPr>
        <p:spPr bwMode="auto">
          <a:xfrm>
            <a:off x="0" y="6000750"/>
            <a:ext cx="9144000" cy="8572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6980" name="Text Box 4"/>
          <p:cNvSpPr txBox="1">
            <a:spLocks noChangeArrowheads="1"/>
          </p:cNvSpPr>
          <p:nvPr/>
        </p:nvSpPr>
        <p:spPr bwMode="auto">
          <a:xfrm>
            <a:off x="2362200" y="38100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de-DE" sz="2400">
              <a:solidFill>
                <a:schemeClr val="tx1"/>
              </a:solidFill>
              <a:effectLst/>
            </a:endParaRPr>
          </a:p>
        </p:txBody>
      </p:sp>
      <p:sp>
        <p:nvSpPr>
          <p:cNvPr id="126983" name="Rectangle 7"/>
          <p:cNvSpPr>
            <a:spLocks noChangeArrowheads="1"/>
          </p:cNvSpPr>
          <p:nvPr/>
        </p:nvSpPr>
        <p:spPr bwMode="auto">
          <a:xfrm>
            <a:off x="533400" y="76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de-DE" sz="1200" i="1">
              <a:solidFill>
                <a:schemeClr val="tx1"/>
              </a:solidFill>
              <a:effectLst/>
            </a:endParaRPr>
          </a:p>
        </p:txBody>
      </p:sp>
      <p:sp>
        <p:nvSpPr>
          <p:cNvPr id="2055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663" y="1268760"/>
            <a:ext cx="8694737" cy="4427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Klicken Sie, um die Formate des Vorlagentextes zu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6989" name="Text Box 13"/>
          <p:cNvSpPr txBox="1">
            <a:spLocks noChangeArrowheads="1"/>
          </p:cNvSpPr>
          <p:nvPr/>
        </p:nvSpPr>
        <p:spPr bwMode="auto">
          <a:xfrm>
            <a:off x="2362200" y="38100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de-DE" sz="2400">
              <a:solidFill>
                <a:schemeClr val="tx1"/>
              </a:solidFill>
              <a:effectLst/>
            </a:endParaRP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940" y="6035434"/>
            <a:ext cx="3459487" cy="6918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4" r:id="rId2"/>
    <p:sldLayoutId id="2147483807" r:id="rId3"/>
    <p:sldLayoutId id="2147483803" r:id="rId4"/>
    <p:sldLayoutId id="2147483801" r:id="rId5"/>
    <p:sldLayoutId id="2147483808" r:id="rId6"/>
    <p:sldLayoutId id="2147483799" r:id="rId7"/>
    <p:sldLayoutId id="2147483812" r:id="rId8"/>
    <p:sldLayoutId id="2147483822" r:id="rId9"/>
  </p:sldLayoutIdLst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Ubuntu Mono" panose="020B0509030602030204" pitchFamily="49" charset="0"/>
          <a:ea typeface="Roboto" panose="02000000000000000000" pitchFamily="2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Ubuntu Mono" panose="020B0509030602030204" pitchFamily="49" charset="0"/>
          <a:ea typeface="Roboto" panose="02000000000000000000" pitchFamily="2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Ubuntu Mono" panose="020B0509030602030204" pitchFamily="49" charset="0"/>
          <a:ea typeface="Roboto" panose="02000000000000000000" pitchFamily="2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Ubuntu Mono" panose="020B0509030602030204" pitchFamily="49" charset="0"/>
          <a:ea typeface="Roboto" panose="02000000000000000000" pitchFamily="2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Ubuntu Mono" panose="020B0509030602030204" pitchFamily="49" charset="0"/>
          <a:ea typeface="Roboto" panose="02000000000000000000" pitchFamily="2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762"/>
            <a:ext cx="9144000" cy="684847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980728"/>
            <a:ext cx="8892480" cy="5616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3" y="6093296"/>
            <a:ext cx="2019326" cy="40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826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</p:sldLayoutIdLst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Ubuntu Mono" panose="020B0509030602030204" pitchFamily="49" charset="0"/>
          <a:ea typeface="+mn-ea"/>
          <a:cs typeface="Ubuntu Mono" panose="020B0509030602030204" pitchFamily="49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Ubuntu Mono" panose="020B0509030602030204" pitchFamily="49" charset="0"/>
          <a:ea typeface="+mn-ea"/>
          <a:cs typeface="Ubuntu Mono" panose="020B0509030602030204" pitchFamily="49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Ubuntu Mono" panose="020B0509030602030204" pitchFamily="49" charset="0"/>
          <a:ea typeface="+mn-ea"/>
          <a:cs typeface="Ubuntu Mono" panose="020B0509030602030204" pitchFamily="49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Ubuntu Mono" panose="020B0509030602030204" pitchFamily="49" charset="0"/>
          <a:ea typeface="+mn-ea"/>
          <a:cs typeface="Ubuntu Mono" panose="020B0509030602030204" pitchFamily="49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Ubuntu Mono" panose="020B0509030602030204" pitchFamily="49" charset="0"/>
          <a:ea typeface="+mn-ea"/>
          <a:cs typeface="Ubuntu Mono" panose="020B0509030602030204" pitchFamily="49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403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980728"/>
            <a:ext cx="8892480" cy="5616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3" y="6093296"/>
            <a:ext cx="2019326" cy="40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643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</p:sldLayoutIdLst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Ubuntu Mono" panose="020B0509030602030204" pitchFamily="49" charset="0"/>
          <a:ea typeface="+mn-ea"/>
          <a:cs typeface="Ubuntu Mono" panose="020B0509030602030204" pitchFamily="49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Ubuntu Mono" panose="020B0509030602030204" pitchFamily="49" charset="0"/>
          <a:ea typeface="+mn-ea"/>
          <a:cs typeface="Ubuntu Mono" panose="020B0509030602030204" pitchFamily="49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Ubuntu Mono" panose="020B0509030602030204" pitchFamily="49" charset="0"/>
          <a:ea typeface="+mn-ea"/>
          <a:cs typeface="Ubuntu Mono" panose="020B0509030602030204" pitchFamily="49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Ubuntu Mono" panose="020B0509030602030204" pitchFamily="49" charset="0"/>
          <a:ea typeface="+mn-ea"/>
          <a:cs typeface="Ubuntu Mono" panose="020B0509030602030204" pitchFamily="49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Ubuntu Mono" panose="020B0509030602030204" pitchFamily="49" charset="0"/>
          <a:ea typeface="+mn-ea"/>
          <a:cs typeface="Ubuntu Mono" panose="020B0509030602030204" pitchFamily="49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980728"/>
            <a:ext cx="8892480" cy="5616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3" y="6093296"/>
            <a:ext cx="2019326" cy="40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467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23" r:id="rId2"/>
  </p:sldLayoutIdLst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Ubuntu Mono" panose="020B0509030602030204" pitchFamily="49" charset="0"/>
          <a:ea typeface="+mn-ea"/>
          <a:cs typeface="Ubuntu Mono" panose="020B0509030602030204" pitchFamily="49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Ubuntu Mono" panose="020B0509030602030204" pitchFamily="49" charset="0"/>
          <a:ea typeface="+mn-ea"/>
          <a:cs typeface="Ubuntu Mono" panose="020B0509030602030204" pitchFamily="49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Ubuntu Mono" panose="020B0509030602030204" pitchFamily="49" charset="0"/>
          <a:ea typeface="+mn-ea"/>
          <a:cs typeface="Ubuntu Mono" panose="020B0509030602030204" pitchFamily="49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Ubuntu Mono" panose="020B0509030602030204" pitchFamily="49" charset="0"/>
          <a:ea typeface="+mn-ea"/>
          <a:cs typeface="Ubuntu Mono" panose="020B0509030602030204" pitchFamily="49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Ubuntu Mono" panose="020B0509030602030204" pitchFamily="49" charset="0"/>
          <a:ea typeface="+mn-ea"/>
          <a:cs typeface="Ubuntu Mono" panose="020B0509030602030204" pitchFamily="49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980728"/>
            <a:ext cx="8892480" cy="5616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580694" y="5532875"/>
            <a:ext cx="2019326" cy="40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186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</p:sldLayoutIdLst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Ubuntu Mono" panose="020B0509030602030204" pitchFamily="49" charset="0"/>
          <a:ea typeface="+mn-ea"/>
          <a:cs typeface="Ubuntu Mono" panose="020B0509030602030204" pitchFamily="49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Ubuntu Mono" panose="020B0509030602030204" pitchFamily="49" charset="0"/>
          <a:ea typeface="+mn-ea"/>
          <a:cs typeface="Ubuntu Mono" panose="020B0509030602030204" pitchFamily="49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Ubuntu Mono" panose="020B0509030602030204" pitchFamily="49" charset="0"/>
          <a:ea typeface="+mn-ea"/>
          <a:cs typeface="Ubuntu Mono" panose="020B0509030602030204" pitchFamily="49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Ubuntu Mono" panose="020B0509030602030204" pitchFamily="49" charset="0"/>
          <a:ea typeface="+mn-ea"/>
          <a:cs typeface="Ubuntu Mono" panose="020B0509030602030204" pitchFamily="49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Ubuntu Mono" panose="020B0509030602030204" pitchFamily="49" charset="0"/>
          <a:ea typeface="+mn-ea"/>
          <a:cs typeface="Ubuntu Mono" panose="020B0509030602030204" pitchFamily="49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3543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</p:sldLayoutIdLst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Ubuntu Mono" panose="020B0509030602030204" pitchFamily="49" charset="0"/>
          <a:ea typeface="+mn-ea"/>
          <a:cs typeface="Ubuntu Mono" panose="020B0509030602030204" pitchFamily="49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Ubuntu Mono" panose="020B0509030602030204" pitchFamily="49" charset="0"/>
          <a:ea typeface="+mn-ea"/>
          <a:cs typeface="Ubuntu Mono" panose="020B0509030602030204" pitchFamily="49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Ubuntu Mono" panose="020B0509030602030204" pitchFamily="49" charset="0"/>
          <a:ea typeface="+mn-ea"/>
          <a:cs typeface="Ubuntu Mono" panose="020B0509030602030204" pitchFamily="49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Ubuntu Mono" panose="020B0509030602030204" pitchFamily="49" charset="0"/>
          <a:ea typeface="+mn-ea"/>
          <a:cs typeface="Ubuntu Mono" panose="020B0509030602030204" pitchFamily="49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Ubuntu Mono" panose="020B0509030602030204" pitchFamily="49" charset="0"/>
          <a:ea typeface="+mn-ea"/>
          <a:cs typeface="Ubuntu Mono" panose="020B0509030602030204" pitchFamily="49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/>
          <a:srcRect l="21116"/>
          <a:stretch/>
        </p:blipFill>
        <p:spPr>
          <a:xfrm>
            <a:off x="19844" y="342321"/>
            <a:ext cx="9180512" cy="6539591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 bwMode="auto">
          <a:xfrm>
            <a:off x="-36512" y="318410"/>
            <a:ext cx="9186630" cy="6539590"/>
          </a:xfrm>
          <a:prstGeom prst="rect">
            <a:avLst/>
          </a:prstGeom>
          <a:solidFill>
            <a:srgbClr val="012456">
              <a:alpha val="50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de-DE" sz="22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/>
              <a:t>Nano Server </a:t>
            </a:r>
            <a:br>
              <a:rPr lang="de-DE"/>
            </a:br>
            <a:r>
              <a:rPr lang="de-DE"/>
              <a:t>Administration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Thorsten Butz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940" y="6035434"/>
            <a:ext cx="3459487" cy="69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10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>
                <a:latin typeface="Ubuntu Mono" panose="020B0509030602030204" pitchFamily="49" charset="0"/>
              </a:rPr>
              <a:t>Recovery console</a:t>
            </a:r>
            <a:endParaRPr lang="de-DE">
              <a:latin typeface="Ubuntu Mono" panose="020B0509030602030204" pitchFamily="49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124744"/>
            <a:ext cx="7463453" cy="559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08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1410599"/>
            <a:ext cx="3609975" cy="280987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Workgroup vs. Domain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854474"/>
            <a:ext cx="8892480" cy="475252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Workgroup</a:t>
            </a:r>
          </a:p>
          <a:p>
            <a:r>
              <a:rPr lang="en-US" sz="1800"/>
              <a:t>   a) ConfigureTrustedHost list: </a:t>
            </a:r>
            <a:br>
              <a:rPr lang="en-US" sz="1800"/>
            </a:br>
            <a:r>
              <a:rPr lang="en-US" sz="1800"/>
              <a:t>   </a:t>
            </a:r>
            <a:r>
              <a:rPr lang="de-DE" sz="1800">
                <a:solidFill>
                  <a:srgbClr val="0000FF"/>
                </a:solidFill>
              </a:rPr>
              <a:t>Set-Item</a:t>
            </a:r>
            <a:r>
              <a:rPr lang="de-DE" sz="1800">
                <a:solidFill>
                  <a:prstClr val="black"/>
                </a:solidFill>
              </a:rPr>
              <a:t> `</a:t>
            </a:r>
          </a:p>
          <a:p>
            <a:r>
              <a:rPr lang="de-DE" sz="1800">
                <a:solidFill>
                  <a:prstClr val="black"/>
                </a:solidFill>
              </a:rPr>
              <a:t>     </a:t>
            </a:r>
            <a:r>
              <a:rPr lang="de-DE" sz="1800">
                <a:solidFill>
                  <a:srgbClr val="8A2BE2"/>
                </a:solidFill>
              </a:rPr>
              <a:t>WSMan:\localhost\Client\TrustedHosts</a:t>
            </a:r>
            <a:r>
              <a:rPr lang="de-DE" sz="1800">
                <a:solidFill>
                  <a:prstClr val="black"/>
                </a:solidFill>
              </a:rPr>
              <a:t> `</a:t>
            </a:r>
          </a:p>
          <a:p>
            <a:r>
              <a:rPr lang="de-DE" sz="1800">
                <a:solidFill>
                  <a:prstClr val="black"/>
                </a:solidFill>
              </a:rPr>
              <a:t>     </a:t>
            </a:r>
            <a:r>
              <a:rPr lang="de-DE" sz="1800">
                <a:solidFill>
                  <a:srgbClr val="000080"/>
                </a:solidFill>
              </a:rPr>
              <a:t>-Value</a:t>
            </a:r>
            <a:r>
              <a:rPr lang="de-DE" sz="1800">
                <a:solidFill>
                  <a:prstClr val="black"/>
                </a:solidFill>
              </a:rPr>
              <a:t> </a:t>
            </a:r>
            <a:r>
              <a:rPr lang="de-DE" sz="1800">
                <a:solidFill>
                  <a:srgbClr val="8A2BE2"/>
                </a:solidFill>
              </a:rPr>
              <a:t>192.168.0.100</a:t>
            </a:r>
            <a:r>
              <a:rPr lang="de-DE" sz="1800">
                <a:solidFill>
                  <a:prstClr val="black"/>
                </a:solidFill>
              </a:rPr>
              <a:t> </a:t>
            </a:r>
            <a:r>
              <a:rPr lang="de-DE" sz="1800">
                <a:solidFill>
                  <a:srgbClr val="000080"/>
                </a:solidFill>
              </a:rPr>
              <a:t>-Force</a:t>
            </a:r>
            <a:r>
              <a:rPr lang="de-DE" sz="1800">
                <a:solidFill>
                  <a:prstClr val="black"/>
                </a:solidFill>
              </a:rPr>
              <a:t>        </a:t>
            </a:r>
          </a:p>
          <a:p>
            <a:r>
              <a:rPr lang="en-US" sz="1800">
                <a:solidFill>
                  <a:prstClr val="black"/>
                </a:solidFill>
              </a:rPr>
              <a:t>   b) "Manage As …" from ServerManager</a:t>
            </a:r>
          </a:p>
          <a:p>
            <a:endParaRPr lang="en-US" sz="180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Domain</a:t>
            </a:r>
            <a:br>
              <a:rPr lang="en-US" sz="1800"/>
            </a:br>
            <a:r>
              <a:rPr lang="en-US" sz="1800"/>
              <a:t>PreCreate AD membership:</a:t>
            </a:r>
            <a:endParaRPr lang="de-DE" sz="1800"/>
          </a:p>
          <a:p>
            <a:r>
              <a:rPr lang="de-DE" sz="1800"/>
              <a:t>   </a:t>
            </a:r>
            <a:r>
              <a:rPr lang="de-DE" sz="1800">
                <a:solidFill>
                  <a:srgbClr val="0000FF"/>
                </a:solidFill>
              </a:rPr>
              <a:t>djoin.exe</a:t>
            </a:r>
            <a:r>
              <a:rPr lang="de-DE" sz="1800">
                <a:solidFill>
                  <a:prstClr val="black"/>
                </a:solidFill>
              </a:rPr>
              <a:t> </a:t>
            </a:r>
            <a:r>
              <a:rPr lang="de-DE" sz="1800">
                <a:solidFill>
                  <a:srgbClr val="8A2BE2"/>
                </a:solidFill>
              </a:rPr>
              <a:t>/Provision</a:t>
            </a:r>
            <a:r>
              <a:rPr lang="de-DE" sz="1800">
                <a:solidFill>
                  <a:prstClr val="black"/>
                </a:solidFill>
              </a:rPr>
              <a:t> </a:t>
            </a:r>
            <a:r>
              <a:rPr lang="de-DE" sz="1800">
                <a:solidFill>
                  <a:srgbClr val="8A2BE2"/>
                </a:solidFill>
              </a:rPr>
              <a:t>/Domain</a:t>
            </a:r>
            <a:r>
              <a:rPr lang="de-DE" sz="1800">
                <a:solidFill>
                  <a:prstClr val="black"/>
                </a:solidFill>
              </a:rPr>
              <a:t> </a:t>
            </a:r>
            <a:r>
              <a:rPr lang="de-DE" sz="1800">
                <a:solidFill>
                  <a:srgbClr val="8A2BE2"/>
                </a:solidFill>
              </a:rPr>
              <a:t>contoso</a:t>
            </a:r>
            <a:r>
              <a:rPr lang="de-DE" sz="1800">
                <a:solidFill>
                  <a:prstClr val="black"/>
                </a:solidFill>
              </a:rPr>
              <a:t> </a:t>
            </a:r>
          </a:p>
          <a:p>
            <a:r>
              <a:rPr lang="de-DE" sz="1800">
                <a:solidFill>
                  <a:prstClr val="black"/>
                </a:solidFill>
              </a:rPr>
              <a:t>      </a:t>
            </a:r>
            <a:r>
              <a:rPr lang="de-DE" sz="1800">
                <a:solidFill>
                  <a:srgbClr val="8A2BE2"/>
                </a:solidFill>
              </a:rPr>
              <a:t>/Machine</a:t>
            </a:r>
            <a:r>
              <a:rPr lang="de-DE" sz="1800">
                <a:solidFill>
                  <a:prstClr val="black"/>
                </a:solidFill>
              </a:rPr>
              <a:t> </a:t>
            </a:r>
            <a:r>
              <a:rPr lang="de-DE" sz="1800">
                <a:solidFill>
                  <a:srgbClr val="8B0000"/>
                </a:solidFill>
              </a:rPr>
              <a:t>"sea-nano1"</a:t>
            </a:r>
            <a:r>
              <a:rPr lang="de-DE" sz="1800">
                <a:solidFill>
                  <a:prstClr val="black"/>
                </a:solidFill>
              </a:rPr>
              <a:t> </a:t>
            </a:r>
            <a:r>
              <a:rPr lang="de-DE" sz="1800">
                <a:solidFill>
                  <a:srgbClr val="8A2BE2"/>
                </a:solidFill>
              </a:rPr>
              <a:t>/SaveFile</a:t>
            </a:r>
            <a:r>
              <a:rPr lang="de-DE" sz="1800">
                <a:solidFill>
                  <a:prstClr val="black"/>
                </a:solidFill>
              </a:rPr>
              <a:t> </a:t>
            </a:r>
            <a:r>
              <a:rPr lang="de-DE" sz="1800">
                <a:solidFill>
                  <a:srgbClr val="8B0000"/>
                </a:solidFill>
              </a:rPr>
              <a:t>"c:\depot\sea-nano1.djoin" </a:t>
            </a:r>
          </a:p>
          <a:p>
            <a:endParaRPr lang="de-DE" sz="1800">
              <a:solidFill>
                <a:prstClr val="black"/>
              </a:solidFill>
            </a:endParaRPr>
          </a:p>
          <a:p>
            <a:endParaRPr lang="de-DE" sz="1800"/>
          </a:p>
        </p:txBody>
      </p:sp>
      <p:cxnSp>
        <p:nvCxnSpPr>
          <p:cNvPr id="5" name="Gerade Verbindung mit Pfeil 4"/>
          <p:cNvCxnSpPr/>
          <p:nvPr/>
        </p:nvCxnSpPr>
        <p:spPr>
          <a:xfrm flipV="1">
            <a:off x="5220072" y="3429000"/>
            <a:ext cx="1080120" cy="288032"/>
          </a:xfrm>
          <a:prstGeom prst="straightConnector1">
            <a:avLst/>
          </a:prstGeom>
          <a:ln w="38100">
            <a:solidFill>
              <a:srgbClr val="00808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751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>
                <a:latin typeface="Ubuntu Mono" panose="020B0509030602030204" pitchFamily="49" charset="0"/>
              </a:rPr>
              <a:t>Running apps on Nano</a:t>
            </a:r>
            <a:endParaRPr lang="de-DE">
              <a:latin typeface="Ubuntu Mono" panose="020B0509030602030204" pitchFamily="49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179512" y="1412112"/>
            <a:ext cx="77048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>
                <a:solidFill>
                  <a:schemeClr val="tx1"/>
                </a:solidFill>
                <a:effectLst/>
                <a:latin typeface="Ubuntu Mono" panose="020B0509030602030204" pitchFamily="49" charset="0"/>
              </a:rPr>
              <a:t>Compatible API (subset)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>
                <a:solidFill>
                  <a:schemeClr val="tx1"/>
                </a:solidFill>
                <a:effectLst/>
                <a:latin typeface="Ubuntu Mono" panose="020B0509030602030204" pitchFamily="49" charset="0"/>
              </a:rPr>
              <a:t>Reverse Forwarders:</a:t>
            </a:r>
            <a:br>
              <a:rPr lang="de-DE" sz="2400">
                <a:solidFill>
                  <a:schemeClr val="tx1"/>
                </a:solidFill>
                <a:effectLst/>
                <a:latin typeface="Ubuntu Mono" panose="020B0509030602030204" pitchFamily="49" charset="0"/>
              </a:rPr>
            </a:br>
            <a:r>
              <a:rPr lang="de-DE" sz="2400">
                <a:solidFill>
                  <a:schemeClr val="tx1"/>
                </a:solidFill>
                <a:effectLst/>
                <a:latin typeface="Ubuntu Mono" panose="020B0509030602030204" pitchFamily="49" charset="0"/>
              </a:rPr>
              <a:t>"DLL shims" forward </a:t>
            </a:r>
            <a:br>
              <a:rPr lang="de-DE" sz="2400">
                <a:solidFill>
                  <a:schemeClr val="tx1"/>
                </a:solidFill>
                <a:effectLst/>
                <a:latin typeface="Ubuntu Mono" panose="020B0509030602030204" pitchFamily="49" charset="0"/>
              </a:rPr>
            </a:br>
            <a:r>
              <a:rPr lang="de-DE" sz="2400">
                <a:solidFill>
                  <a:schemeClr val="tx1"/>
                </a:solidFill>
                <a:effectLst/>
                <a:latin typeface="Ubuntu Mono" panose="020B0509030602030204" pitchFamily="49" charset="0"/>
              </a:rPr>
              <a:t>api calls to new </a:t>
            </a:r>
            <a:br>
              <a:rPr lang="de-DE" sz="2400">
                <a:solidFill>
                  <a:schemeClr val="tx1"/>
                </a:solidFill>
                <a:effectLst/>
                <a:latin typeface="Ubuntu Mono" panose="020B0509030602030204" pitchFamily="49" charset="0"/>
              </a:rPr>
            </a:br>
            <a:r>
              <a:rPr lang="de-DE" sz="2400">
                <a:solidFill>
                  <a:schemeClr val="tx1"/>
                </a:solidFill>
                <a:effectLst/>
                <a:latin typeface="Ubuntu Mono" panose="020B0509030602030204" pitchFamily="49" charset="0"/>
              </a:rPr>
              <a:t>DLLs (optional </a:t>
            </a:r>
            <a:br>
              <a:rPr lang="de-DE" sz="2400">
                <a:solidFill>
                  <a:schemeClr val="tx1"/>
                </a:solidFill>
                <a:effectLst/>
                <a:latin typeface="Ubuntu Mono" panose="020B0509030602030204" pitchFamily="49" charset="0"/>
              </a:rPr>
            </a:br>
            <a:r>
              <a:rPr lang="de-DE" sz="2400">
                <a:solidFill>
                  <a:schemeClr val="tx1"/>
                </a:solidFill>
                <a:effectLst/>
                <a:latin typeface="Ubuntu Mono" panose="020B0509030602030204" pitchFamily="49" charset="0"/>
              </a:rPr>
              <a:t>package)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>
                <a:solidFill>
                  <a:schemeClr val="tx1"/>
                </a:solidFill>
                <a:effectLst/>
                <a:latin typeface="Ubuntu Mono" panose="020B0509030602030204" pitchFamily="49" charset="0"/>
              </a:rPr>
              <a:t>Appx: </a:t>
            </a:r>
            <a:br>
              <a:rPr lang="de-DE" sz="2400">
                <a:solidFill>
                  <a:schemeClr val="tx1"/>
                </a:solidFill>
                <a:effectLst/>
                <a:latin typeface="Ubuntu Mono" panose="020B0509030602030204" pitchFamily="49" charset="0"/>
              </a:rPr>
            </a:br>
            <a:r>
              <a:rPr lang="de-DE" sz="2400">
                <a:solidFill>
                  <a:schemeClr val="tx1"/>
                </a:solidFill>
                <a:effectLst/>
                <a:latin typeface="Ubuntu Mono" panose="020B0509030602030204" pitchFamily="49" charset="0"/>
              </a:rPr>
              <a:t>Windows Server </a:t>
            </a:r>
            <a:br>
              <a:rPr lang="de-DE" sz="2400">
                <a:solidFill>
                  <a:schemeClr val="tx1"/>
                </a:solidFill>
                <a:effectLst/>
                <a:latin typeface="Ubuntu Mono" panose="020B0509030602030204" pitchFamily="49" charset="0"/>
              </a:rPr>
            </a:br>
            <a:r>
              <a:rPr lang="de-DE" sz="2400">
                <a:solidFill>
                  <a:schemeClr val="tx1"/>
                </a:solidFill>
                <a:effectLst/>
                <a:latin typeface="Ubuntu Mono" panose="020B0509030602030204" pitchFamily="49" charset="0"/>
              </a:rPr>
              <a:t>App (WSA) Installer, </a:t>
            </a:r>
            <a:br>
              <a:rPr lang="de-DE" sz="2400">
                <a:solidFill>
                  <a:schemeClr val="tx1"/>
                </a:solidFill>
                <a:effectLst/>
                <a:latin typeface="Ubuntu Mono" panose="020B0509030602030204" pitchFamily="49" charset="0"/>
              </a:rPr>
            </a:br>
            <a:r>
              <a:rPr lang="de-DE" sz="2400">
                <a:solidFill>
                  <a:schemeClr val="tx1"/>
                </a:solidFill>
                <a:effectLst/>
                <a:latin typeface="Ubuntu Mono" panose="020B0509030602030204" pitchFamily="49" charset="0"/>
              </a:rPr>
              <a:t>no MSI support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effectLst/>
                <a:latin typeface="Ubuntu Mono" panose="020B0509030602030204" pitchFamily="49" charset="0"/>
              </a:rPr>
              <a:t>"Built-In" roles:</a:t>
            </a:r>
            <a:br>
              <a:rPr lang="en-US" sz="2400">
                <a:solidFill>
                  <a:schemeClr val="tx1"/>
                </a:solidFill>
                <a:effectLst/>
                <a:latin typeface="Ubuntu Mono" panose="020B0509030602030204" pitchFamily="49" charset="0"/>
              </a:rPr>
            </a:br>
            <a:r>
              <a:rPr lang="en-US" sz="2400">
                <a:solidFill>
                  <a:schemeClr val="tx1"/>
                </a:solidFill>
                <a:effectLst/>
                <a:latin typeface="Ubuntu Mono" panose="020B0509030602030204" pitchFamily="49" charset="0"/>
              </a:rPr>
              <a:t>optional package</a:t>
            </a:r>
            <a:endParaRPr lang="de-DE" sz="2400">
              <a:solidFill>
                <a:schemeClr val="tx1"/>
              </a:solidFill>
              <a:effectLst/>
              <a:latin typeface="Ubuntu Mono" panose="020B0509030602030204" pitchFamily="49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1344" y="3000378"/>
            <a:ext cx="4633651" cy="3645024"/>
          </a:xfrm>
          <a:prstGeom prst="rect">
            <a:avLst/>
          </a:prstGeom>
        </p:spPr>
      </p:pic>
      <p:cxnSp>
        <p:nvCxnSpPr>
          <p:cNvPr id="7" name="Gerade Verbindung mit Pfeil 6"/>
          <p:cNvCxnSpPr/>
          <p:nvPr/>
        </p:nvCxnSpPr>
        <p:spPr>
          <a:xfrm flipV="1">
            <a:off x="3779506" y="5048608"/>
            <a:ext cx="566182" cy="288032"/>
          </a:xfrm>
          <a:prstGeom prst="straightConnector1">
            <a:avLst/>
          </a:prstGeom>
          <a:ln w="38100">
            <a:solidFill>
              <a:srgbClr val="00808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19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20315"/>
            <a:ext cx="8438001" cy="6637685"/>
          </a:xfrm>
          <a:prstGeom prst="rect">
            <a:avLst/>
          </a:prstGeom>
        </p:spPr>
      </p:pic>
      <p:sp>
        <p:nvSpPr>
          <p:cNvPr id="8" name="Abgerundetes Rechteck 7"/>
          <p:cNvSpPr/>
          <p:nvPr/>
        </p:nvSpPr>
        <p:spPr>
          <a:xfrm>
            <a:off x="2698578" y="1556792"/>
            <a:ext cx="785949" cy="360040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Abgerundetes Rechteck 8"/>
          <p:cNvSpPr/>
          <p:nvPr/>
        </p:nvSpPr>
        <p:spPr>
          <a:xfrm>
            <a:off x="2698577" y="1916832"/>
            <a:ext cx="937319" cy="360040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Abgerundetes Rechteck 9"/>
          <p:cNvSpPr/>
          <p:nvPr/>
        </p:nvSpPr>
        <p:spPr>
          <a:xfrm>
            <a:off x="2698576" y="3568129"/>
            <a:ext cx="1297360" cy="360040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Abgerundetes Rechteck 10"/>
          <p:cNvSpPr/>
          <p:nvPr/>
        </p:nvSpPr>
        <p:spPr>
          <a:xfrm>
            <a:off x="2698576" y="3928169"/>
            <a:ext cx="505272" cy="360040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Abgerundetes Rechteck 11"/>
          <p:cNvSpPr/>
          <p:nvPr/>
        </p:nvSpPr>
        <p:spPr>
          <a:xfrm>
            <a:off x="2698577" y="4853024"/>
            <a:ext cx="1009327" cy="360040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Abgerundetes Rechteck 12"/>
          <p:cNvSpPr/>
          <p:nvPr/>
        </p:nvSpPr>
        <p:spPr>
          <a:xfrm>
            <a:off x="2698577" y="5261086"/>
            <a:ext cx="721295" cy="360040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Abgerundetes Rechteck 13"/>
          <p:cNvSpPr/>
          <p:nvPr/>
        </p:nvSpPr>
        <p:spPr>
          <a:xfrm>
            <a:off x="2698578" y="2595252"/>
            <a:ext cx="785950" cy="360040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Abgerundetes Rechteck 14"/>
          <p:cNvSpPr/>
          <p:nvPr/>
        </p:nvSpPr>
        <p:spPr>
          <a:xfrm>
            <a:off x="2482553" y="5505394"/>
            <a:ext cx="1513383" cy="360040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Abgerundetes Rechteck 15"/>
          <p:cNvSpPr/>
          <p:nvPr/>
        </p:nvSpPr>
        <p:spPr>
          <a:xfrm>
            <a:off x="2666249" y="2230996"/>
            <a:ext cx="465591" cy="360040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Abgerundetes Rechteck 18"/>
          <p:cNvSpPr/>
          <p:nvPr/>
        </p:nvSpPr>
        <p:spPr>
          <a:xfrm>
            <a:off x="2666248" y="2925682"/>
            <a:ext cx="392976" cy="350117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Abgerundetes Rechteck 19"/>
          <p:cNvSpPr/>
          <p:nvPr/>
        </p:nvSpPr>
        <p:spPr>
          <a:xfrm>
            <a:off x="2670838" y="3275799"/>
            <a:ext cx="388386" cy="308116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Abgerundetes Rechteck 20"/>
          <p:cNvSpPr/>
          <p:nvPr/>
        </p:nvSpPr>
        <p:spPr>
          <a:xfrm>
            <a:off x="2698576" y="4213201"/>
            <a:ext cx="217240" cy="319316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Abgerundetes Rechteck 21"/>
          <p:cNvSpPr/>
          <p:nvPr/>
        </p:nvSpPr>
        <p:spPr>
          <a:xfrm>
            <a:off x="2698576" y="4516883"/>
            <a:ext cx="505272" cy="360040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Abgerundetes Rechteck 22"/>
          <p:cNvSpPr/>
          <p:nvPr/>
        </p:nvSpPr>
        <p:spPr>
          <a:xfrm>
            <a:off x="3059224" y="5865434"/>
            <a:ext cx="1584784" cy="360040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Abgerundetes Rechteck 23"/>
          <p:cNvSpPr/>
          <p:nvPr/>
        </p:nvSpPr>
        <p:spPr>
          <a:xfrm>
            <a:off x="3043060" y="6225474"/>
            <a:ext cx="808860" cy="360040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Legende mit Linie 1 24"/>
          <p:cNvSpPr/>
          <p:nvPr/>
        </p:nvSpPr>
        <p:spPr>
          <a:xfrm>
            <a:off x="2223416" y="775170"/>
            <a:ext cx="3545040" cy="404376"/>
          </a:xfrm>
          <a:prstGeom prst="borderCallout1">
            <a:avLst>
              <a:gd name="adj1" fmla="val 100598"/>
              <a:gd name="adj2" fmla="val 3225"/>
              <a:gd name="adj3" fmla="val 100290"/>
              <a:gd name="adj4" fmla="val 2622"/>
            </a:avLst>
          </a:prstGeom>
          <a:solidFill>
            <a:srgbClr val="FFFF99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  <a:effectLst/>
                <a:latin typeface="Ubuntu Mono" panose="020B0509030602030204" pitchFamily="49" charset="0"/>
              </a:rPr>
              <a:t>New-NanoServerImage –Compute […]</a:t>
            </a:r>
            <a:endParaRPr lang="de-DE" sz="1600">
              <a:solidFill>
                <a:schemeClr val="tx1"/>
              </a:solidFill>
              <a:effectLst/>
              <a:latin typeface="Ubuntu Mono" panose="020B0509030602030204" pitchFamily="49" charset="0"/>
            </a:endParaRPr>
          </a:p>
        </p:txBody>
      </p:sp>
      <p:sp>
        <p:nvSpPr>
          <p:cNvPr id="26" name="Legende mit Linie 1 25"/>
          <p:cNvSpPr/>
          <p:nvPr/>
        </p:nvSpPr>
        <p:spPr>
          <a:xfrm>
            <a:off x="1619672" y="726543"/>
            <a:ext cx="6997841" cy="462396"/>
          </a:xfrm>
          <a:prstGeom prst="borderCallout1">
            <a:avLst>
              <a:gd name="adj1" fmla="val 101147"/>
              <a:gd name="adj2" fmla="val 68158"/>
              <a:gd name="adj3" fmla="val 100485"/>
              <a:gd name="adj4" fmla="val 68047"/>
            </a:avLst>
          </a:prstGeom>
          <a:solidFill>
            <a:srgbClr val="FEC9C7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  <a:effectLst/>
                <a:latin typeface="Ubuntu Mono" panose="020B0509030602030204" pitchFamily="49" charset="0"/>
              </a:rPr>
              <a:t>New-NanoServerImage –Packages Microsoft-NanoServer-DNS-Package […]</a:t>
            </a:r>
            <a:endParaRPr lang="de-DE" sz="1600">
              <a:solidFill>
                <a:schemeClr val="tx1"/>
              </a:solidFill>
              <a:effectLst/>
              <a:latin typeface="Ubuntu Mono" panose="020B0509030602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09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Demo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4400"/>
              <a:t>Build NANO server, </a:t>
            </a:r>
          </a:p>
          <a:p>
            <a:r>
              <a:rPr lang="en-US" sz="4400"/>
              <a:t>configure NANO server</a:t>
            </a:r>
            <a:endParaRPr lang="de-DE" sz="4400"/>
          </a:p>
        </p:txBody>
      </p:sp>
    </p:spTree>
    <p:extLst>
      <p:ext uri="{BB962C8B-B14F-4D97-AF65-F5344CB8AC3E}">
        <p14:creationId xmlns:p14="http://schemas.microsoft.com/office/powerpoint/2010/main" val="89253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u="sng"/>
              <a:t>R</a:t>
            </a:r>
            <a:r>
              <a:rPr lang="en-US"/>
              <a:t>emote </a:t>
            </a:r>
            <a:r>
              <a:rPr lang="en-US" u="sng"/>
              <a:t>S</a:t>
            </a:r>
            <a:r>
              <a:rPr lang="en-US"/>
              <a:t>erver </a:t>
            </a:r>
            <a:r>
              <a:rPr lang="en-US" u="sng"/>
              <a:t>M</a:t>
            </a:r>
            <a:r>
              <a:rPr lang="en-US"/>
              <a:t>gmt </a:t>
            </a:r>
            <a:r>
              <a:rPr lang="en-US" u="sng"/>
              <a:t>T</a:t>
            </a:r>
            <a:r>
              <a:rPr lang="en-US"/>
              <a:t>ools</a:t>
            </a:r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484784"/>
            <a:ext cx="7182852" cy="440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99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>
                <a:latin typeface="Ubuntu Mono" panose="020B0509030602030204" pitchFamily="49" charset="0"/>
              </a:rPr>
              <a:t>RSMT: Processes</a:t>
            </a:r>
            <a:endParaRPr lang="de-DE">
              <a:latin typeface="Ubuntu Mono" panose="020B0509030602030204" pitchFamily="49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/>
          <a:stretch/>
        </p:blipFill>
        <p:spPr>
          <a:xfrm>
            <a:off x="683568" y="1196752"/>
            <a:ext cx="7535242" cy="523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29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>
                <a:latin typeface="Ubuntu Mono" panose="020B0509030602030204" pitchFamily="49" charset="0"/>
              </a:rPr>
              <a:t>RSMT: Regedit </a:t>
            </a:r>
            <a:endParaRPr lang="de-DE">
              <a:latin typeface="Ubuntu Mono" panose="020B0509030602030204" pitchFamily="49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9"/>
          <a:stretch/>
        </p:blipFill>
        <p:spPr>
          <a:xfrm>
            <a:off x="628650" y="1196752"/>
            <a:ext cx="8388424" cy="513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>
                <a:latin typeface="Ubuntu Mono" panose="020B0509030602030204" pitchFamily="49" charset="0"/>
              </a:rPr>
              <a:t>RSMT: DevMgmt </a:t>
            </a:r>
            <a:endParaRPr lang="de-DE">
              <a:latin typeface="Ubuntu Mono" panose="020B0509030602030204" pitchFamily="49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1181547"/>
            <a:ext cx="3500926" cy="563006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3426" y="1192238"/>
            <a:ext cx="266461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53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335838" cy="1325563"/>
          </a:xfrm>
        </p:spPr>
        <p:txBody>
          <a:bodyPr/>
          <a:lstStyle/>
          <a:p>
            <a:pPr algn="l"/>
            <a:r>
              <a:rPr lang="en-US"/>
              <a:t>Shadows of the past</a:t>
            </a:r>
            <a:endParaRPr lang="de-DE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9662170"/>
              </p:ext>
            </p:extLst>
          </p:nvPr>
        </p:nvGraphicFramePr>
        <p:xfrm>
          <a:off x="467544" y="1484785"/>
          <a:ext cx="8047806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3903">
                  <a:extLst>
                    <a:ext uri="{9D8B030D-6E8A-4147-A177-3AD203B41FA5}">
                      <a16:colId xmlns:a16="http://schemas.microsoft.com/office/drawing/2014/main" val="2305444360"/>
                    </a:ext>
                  </a:extLst>
                </a:gridCol>
                <a:gridCol w="4023903">
                  <a:extLst>
                    <a:ext uri="{9D8B030D-6E8A-4147-A177-3AD203B41FA5}">
                      <a16:colId xmlns:a16="http://schemas.microsoft.com/office/drawing/2014/main" val="3037837095"/>
                    </a:ext>
                  </a:extLst>
                </a:gridCol>
              </a:tblGrid>
              <a:tr h="787017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Ubuntu Mono" panose="020B0509030602030204" pitchFamily="49" charset="0"/>
                        </a:rPr>
                        <a:t>The legacy</a:t>
                      </a:r>
                      <a:r>
                        <a:rPr lang="en-US" sz="2400" baseline="0">
                          <a:latin typeface="Ubuntu Mono" panose="020B0509030602030204" pitchFamily="49" charset="0"/>
                        </a:rPr>
                        <a:t> </a:t>
                      </a:r>
                      <a:br>
                        <a:rPr lang="en-US" sz="2400" baseline="0">
                          <a:latin typeface="Ubuntu Mono" panose="020B0509030602030204" pitchFamily="49" charset="0"/>
                        </a:rPr>
                      </a:br>
                      <a:r>
                        <a:rPr lang="en-US" sz="2400" baseline="0">
                          <a:latin typeface="Ubuntu Mono" panose="020B0509030602030204" pitchFamily="49" charset="0"/>
                        </a:rPr>
                        <a:t>of Windows Server</a:t>
                      </a:r>
                      <a:endParaRPr lang="de-DE" sz="2400">
                        <a:latin typeface="Ubuntu Mono" panose="020B0509030602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Ubuntu Mono" panose="020B0509030602030204" pitchFamily="49" charset="0"/>
                        </a:rPr>
                        <a:t>The future </a:t>
                      </a:r>
                      <a:br>
                        <a:rPr lang="en-US" sz="2400">
                          <a:latin typeface="Ubuntu Mono" panose="020B0509030602030204" pitchFamily="49" charset="0"/>
                        </a:rPr>
                      </a:br>
                      <a:r>
                        <a:rPr lang="en-US" sz="2400">
                          <a:latin typeface="Ubuntu Mono" panose="020B0509030602030204" pitchFamily="49" charset="0"/>
                        </a:rPr>
                        <a:t>of Windows</a:t>
                      </a:r>
                      <a:r>
                        <a:rPr lang="en-US" sz="2400" baseline="0">
                          <a:latin typeface="Ubuntu Mono" panose="020B0509030602030204" pitchFamily="49" charset="0"/>
                        </a:rPr>
                        <a:t> Server </a:t>
                      </a:r>
                      <a:endParaRPr lang="de-DE" sz="2400">
                        <a:latin typeface="Ubuntu Mono" panose="020B0509030602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4224326"/>
                  </a:ext>
                </a:extLst>
              </a:tr>
              <a:tr h="3672295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>
                          <a:latin typeface="Ubuntu Mono" panose="020B0509030602030204" pitchFamily="49" charset="0"/>
                        </a:rPr>
                        <a:t>MMC.EXE</a:t>
                      </a:r>
                      <a:br>
                        <a:rPr lang="de-DE" sz="2400">
                          <a:latin typeface="Ubuntu Mono" panose="020B0509030602030204" pitchFamily="49" charset="0"/>
                        </a:rPr>
                      </a:br>
                      <a:r>
                        <a:rPr lang="de-DE" sz="2400">
                          <a:latin typeface="Ubuntu Mono" panose="020B0509030602030204" pitchFamily="49" charset="0"/>
                        </a:rPr>
                        <a:t>compmgmt.msc, dsa.msc, dnsmgmt.msc …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>
                          <a:latin typeface="Ubuntu Mono" panose="020B0509030602030204" pitchFamily="49" charset="0"/>
                        </a:rPr>
                        <a:t>RPC/DCOM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>
                          <a:latin typeface="Ubuntu Mono" panose="020B0509030602030204" pitchFamily="49" charset="0"/>
                        </a:rPr>
                        <a:t>WMI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>
                          <a:latin typeface="Ubuntu Mono" panose="020B0509030602030204" pitchFamily="49" charset="0"/>
                        </a:rPr>
                        <a:t>NetBT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>
                          <a:latin typeface="Ubuntu Mono" panose="020B0509030602030204" pitchFamily="49" charset="0"/>
                        </a:rPr>
                        <a:t>RDP</a:t>
                      </a:r>
                    </a:p>
                    <a:p>
                      <a:endParaRPr lang="de-DE" sz="2400">
                        <a:latin typeface="Ubuntu Mono" panose="020B0509030602030204" pitchFamily="49" charset="0"/>
                      </a:endParaRPr>
                    </a:p>
                    <a:p>
                      <a:endParaRPr lang="de-DE" sz="2400">
                        <a:latin typeface="Ubuntu Mono" panose="020B0509030602030204" pitchFamily="49" charset="0"/>
                      </a:endParaRPr>
                    </a:p>
                    <a:p>
                      <a:endParaRPr lang="de-DE" sz="2400">
                        <a:latin typeface="Ubuntu Mono" panose="020B0509030602030204" pitchFamily="49" charset="0"/>
                      </a:endParaRPr>
                    </a:p>
                    <a:p>
                      <a:endParaRPr lang="de-DE" sz="2400">
                        <a:latin typeface="Ubuntu Mono" panose="020B0509030602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>
                          <a:latin typeface="Ubuntu Mono" panose="020B0509030602030204" pitchFamily="49" charset="0"/>
                        </a:rPr>
                        <a:t>WinRM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>
                          <a:latin typeface="Ubuntu Mono" panose="020B0509030602030204" pitchFamily="49" charset="0"/>
                        </a:rPr>
                        <a:t>Web-based mgmt:</a:t>
                      </a:r>
                      <a:br>
                        <a:rPr lang="en-US" sz="2400">
                          <a:latin typeface="Ubuntu Mono" panose="020B0509030602030204" pitchFamily="49" charset="0"/>
                        </a:rPr>
                      </a:br>
                      <a:r>
                        <a:rPr lang="en-US" sz="2400">
                          <a:latin typeface="Ubuntu Mono" panose="020B0509030602030204" pitchFamily="49" charset="0"/>
                        </a:rPr>
                        <a:t>Remote Server Management Tools (RSMT)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>
                          <a:latin typeface="Ubuntu Mono" panose="020B0509030602030204" pitchFamily="49" charset="0"/>
                        </a:rPr>
                        <a:t>Open-SSL support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de-DE" sz="2400">
                        <a:latin typeface="Ubuntu Mono" panose="020B0509030602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887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724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/>
              <a:t> </a:t>
            </a:r>
            <a:r>
              <a:rPr lang="de-DE" sz="2400"/>
              <a:t>  </a:t>
            </a:r>
            <a:r>
              <a:rPr lang="de-DE" sz="2400">
                <a:solidFill>
                  <a:srgbClr val="006400"/>
                </a:solidFill>
              </a:rPr>
              <a:t># about_me </a:t>
            </a:r>
          </a:p>
          <a:p>
            <a:pPr marL="457200" lvl="1" indent="0">
              <a:buNone/>
            </a:pPr>
            <a:endParaRPr lang="de-DE" sz="2400">
              <a:solidFill>
                <a:srgbClr val="FF4500"/>
              </a:solidFill>
            </a:endParaRPr>
          </a:p>
          <a:p>
            <a:pPr marL="457200" lvl="1" indent="0">
              <a:buNone/>
            </a:pPr>
            <a:r>
              <a:rPr lang="de-DE" sz="2400">
                <a:solidFill>
                  <a:srgbClr val="FF4500"/>
                </a:solidFill>
              </a:rPr>
              <a:t>$speaker</a:t>
            </a:r>
            <a:r>
              <a:rPr lang="de-DE" sz="2400">
                <a:solidFill>
                  <a:prstClr val="black"/>
                </a:solidFill>
              </a:rPr>
              <a:t> </a:t>
            </a:r>
            <a:r>
              <a:rPr lang="de-DE" sz="2400">
                <a:solidFill>
                  <a:srgbClr val="A9A9A9"/>
                </a:solidFill>
              </a:rPr>
              <a:t>=</a:t>
            </a:r>
            <a:r>
              <a:rPr lang="de-DE" sz="2400">
                <a:solidFill>
                  <a:prstClr val="black"/>
                </a:solidFill>
              </a:rPr>
              <a:t> @{ </a:t>
            </a:r>
          </a:p>
          <a:p>
            <a:pPr marL="457200" lvl="1" indent="0">
              <a:buNone/>
            </a:pPr>
            <a:r>
              <a:rPr lang="de-DE" sz="2400">
                <a:solidFill>
                  <a:prstClr val="black"/>
                </a:solidFill>
              </a:rPr>
              <a:t>      name</a:t>
            </a:r>
            <a:r>
              <a:rPr lang="de-DE" sz="2400">
                <a:solidFill>
                  <a:srgbClr val="A9A9A9"/>
                </a:solidFill>
              </a:rPr>
              <a:t>=</a:t>
            </a:r>
            <a:r>
              <a:rPr lang="de-DE" sz="2400">
                <a:solidFill>
                  <a:srgbClr val="8B0000"/>
                </a:solidFill>
              </a:rPr>
              <a:t>'Thorsten Butz'</a:t>
            </a:r>
            <a:endParaRPr lang="de-DE" sz="2400">
              <a:solidFill>
                <a:prstClr val="black"/>
              </a:solidFill>
            </a:endParaRPr>
          </a:p>
          <a:p>
            <a:pPr marL="457200" lvl="1" indent="0">
              <a:buNone/>
            </a:pPr>
            <a:r>
              <a:rPr lang="de-DE" sz="2400">
                <a:solidFill>
                  <a:prstClr val="black"/>
                </a:solidFill>
              </a:rPr>
              <a:t>      jobrole </a:t>
            </a:r>
            <a:r>
              <a:rPr lang="de-DE" sz="2400">
                <a:solidFill>
                  <a:srgbClr val="A9A9A9"/>
                </a:solidFill>
              </a:rPr>
              <a:t>= </a:t>
            </a:r>
            <a:r>
              <a:rPr lang="de-DE" sz="2400">
                <a:solidFill>
                  <a:srgbClr val="8B0000"/>
                </a:solidFill>
              </a:rPr>
              <a:t>'Trainer'</a:t>
            </a:r>
            <a:r>
              <a:rPr lang="de-DE" sz="2400">
                <a:solidFill>
                  <a:srgbClr val="A9A9A9"/>
                </a:solidFill>
              </a:rPr>
              <a:t>,</a:t>
            </a:r>
            <a:r>
              <a:rPr lang="de-DE" sz="2400">
                <a:solidFill>
                  <a:srgbClr val="8B0000"/>
                </a:solidFill>
              </a:rPr>
              <a:t>'Consultant'</a:t>
            </a:r>
            <a:r>
              <a:rPr lang="de-DE" sz="2400">
                <a:solidFill>
                  <a:srgbClr val="A9A9A9"/>
                </a:solidFill>
              </a:rPr>
              <a:t>,</a:t>
            </a:r>
            <a:r>
              <a:rPr lang="de-DE" sz="2400">
                <a:solidFill>
                  <a:srgbClr val="8B0000"/>
                </a:solidFill>
              </a:rPr>
              <a:t>'Author'</a:t>
            </a:r>
            <a:endParaRPr lang="de-DE" sz="2400">
              <a:solidFill>
                <a:prstClr val="black"/>
              </a:solidFill>
            </a:endParaRPr>
          </a:p>
          <a:p>
            <a:pPr marL="457200" lvl="1" indent="0">
              <a:buNone/>
            </a:pPr>
            <a:r>
              <a:rPr lang="de-DE" sz="2400">
                <a:solidFill>
                  <a:prstClr val="black"/>
                </a:solidFill>
              </a:rPr>
              <a:t>      certification </a:t>
            </a:r>
            <a:r>
              <a:rPr lang="de-DE" sz="2400">
                <a:solidFill>
                  <a:srgbClr val="A9A9A9"/>
                </a:solidFill>
              </a:rPr>
              <a:t>=</a:t>
            </a:r>
            <a:r>
              <a:rPr lang="de-DE" sz="2400">
                <a:solidFill>
                  <a:prstClr val="black"/>
                </a:solidFill>
              </a:rPr>
              <a:t> </a:t>
            </a:r>
            <a:r>
              <a:rPr lang="de-DE" sz="2400">
                <a:solidFill>
                  <a:srgbClr val="8B0000"/>
                </a:solidFill>
              </a:rPr>
              <a:t>'MC*'</a:t>
            </a:r>
            <a:r>
              <a:rPr lang="de-DE" sz="2400">
                <a:solidFill>
                  <a:srgbClr val="A9A9A9"/>
                </a:solidFill>
              </a:rPr>
              <a:t>,</a:t>
            </a:r>
            <a:r>
              <a:rPr lang="de-DE" sz="2400">
                <a:solidFill>
                  <a:srgbClr val="8B0000"/>
                </a:solidFill>
              </a:rPr>
              <a:t>'LPIC-2'</a:t>
            </a:r>
            <a:endParaRPr lang="de-DE" sz="2400">
              <a:solidFill>
                <a:prstClr val="black"/>
              </a:solidFill>
            </a:endParaRPr>
          </a:p>
          <a:p>
            <a:pPr marL="457200" lvl="1" indent="0">
              <a:buNone/>
            </a:pPr>
            <a:r>
              <a:rPr lang="de-DE" sz="2400">
                <a:solidFill>
                  <a:prstClr val="black"/>
                </a:solidFill>
              </a:rPr>
              <a:t>          </a:t>
            </a:r>
            <a:r>
              <a:rPr lang="de-DE" sz="2400">
                <a:solidFill>
                  <a:srgbClr val="A9A9A9"/>
                </a:solidFill>
              </a:rPr>
              <a:t>=</a:t>
            </a:r>
            <a:r>
              <a:rPr lang="de-DE" sz="2400">
                <a:solidFill>
                  <a:prstClr val="black"/>
                </a:solidFill>
              </a:rPr>
              <a:t> </a:t>
            </a:r>
            <a:r>
              <a:rPr lang="de-DE" sz="2400">
                <a:solidFill>
                  <a:srgbClr val="0000FF"/>
                </a:solidFill>
              </a:rPr>
              <a:t>@thorstenbutz</a:t>
            </a:r>
            <a:endParaRPr lang="de-DE" sz="2400">
              <a:solidFill>
                <a:prstClr val="black"/>
              </a:solidFill>
            </a:endParaRPr>
          </a:p>
          <a:p>
            <a:pPr marL="457200" lvl="1" indent="0">
              <a:buNone/>
            </a:pPr>
            <a:r>
              <a:rPr lang="de-DE" sz="2400">
                <a:solidFill>
                  <a:prstClr val="black"/>
                </a:solidFill>
              </a:rPr>
              <a:t>          </a:t>
            </a:r>
            <a:r>
              <a:rPr lang="de-DE" sz="2400">
                <a:solidFill>
                  <a:srgbClr val="A9A9A9"/>
                </a:solidFill>
              </a:rPr>
              <a:t>=</a:t>
            </a:r>
            <a:r>
              <a:rPr lang="de-DE" sz="2400">
                <a:solidFill>
                  <a:prstClr val="black"/>
                </a:solidFill>
              </a:rPr>
              <a:t> </a:t>
            </a:r>
            <a:r>
              <a:rPr lang="de-DE" sz="2400">
                <a:solidFill>
                  <a:srgbClr val="0000FF"/>
                </a:solidFill>
              </a:rPr>
              <a:t>gplus.to/thorstenbutz</a:t>
            </a:r>
            <a:endParaRPr lang="de-DE" sz="2400">
              <a:solidFill>
                <a:prstClr val="black"/>
              </a:solidFill>
            </a:endParaRPr>
          </a:p>
          <a:p>
            <a:pPr marL="457200" lvl="1" indent="0">
              <a:buNone/>
            </a:pPr>
            <a:r>
              <a:rPr lang="de-DE" sz="2400">
                <a:solidFill>
                  <a:prstClr val="black"/>
                </a:solidFill>
              </a:rPr>
              <a:t>          </a:t>
            </a:r>
            <a:r>
              <a:rPr lang="de-DE" sz="2400">
                <a:solidFill>
                  <a:srgbClr val="A9A9A9"/>
                </a:solidFill>
              </a:rPr>
              <a:t>=</a:t>
            </a:r>
            <a:r>
              <a:rPr lang="de-DE" sz="2400">
                <a:solidFill>
                  <a:prstClr val="black"/>
                </a:solidFill>
              </a:rPr>
              <a:t> </a:t>
            </a:r>
            <a:r>
              <a:rPr lang="de-DE" sz="2400">
                <a:solidFill>
                  <a:srgbClr val="0000FF"/>
                </a:solidFill>
              </a:rPr>
              <a:t>facebook.com/thbutz</a:t>
            </a:r>
            <a:endParaRPr lang="de-DE" sz="2400">
              <a:solidFill>
                <a:prstClr val="black"/>
              </a:solidFill>
            </a:endParaRPr>
          </a:p>
          <a:p>
            <a:pPr marL="457200" lvl="1" indent="0">
              <a:buNone/>
            </a:pPr>
            <a:r>
              <a:rPr lang="de-DE" sz="2400">
                <a:solidFill>
                  <a:prstClr val="black"/>
                </a:solidFill>
              </a:rPr>
              <a:t>          </a:t>
            </a:r>
            <a:r>
              <a:rPr lang="de-DE" sz="2400">
                <a:solidFill>
                  <a:srgbClr val="A9A9A9"/>
                </a:solidFill>
              </a:rPr>
              <a:t>=</a:t>
            </a:r>
            <a:r>
              <a:rPr lang="de-DE" sz="2400">
                <a:solidFill>
                  <a:prstClr val="black"/>
                </a:solidFill>
              </a:rPr>
              <a:t> </a:t>
            </a:r>
            <a:r>
              <a:rPr lang="de-DE" sz="2400">
                <a:solidFill>
                  <a:srgbClr val="0000FF"/>
                </a:solidFill>
              </a:rPr>
              <a:t>thorsten-butz.de</a:t>
            </a:r>
            <a:endParaRPr lang="de-DE" sz="2400">
              <a:solidFill>
                <a:prstClr val="black"/>
              </a:solidFill>
            </a:endParaRPr>
          </a:p>
          <a:p>
            <a:pPr marL="457200" lvl="1" indent="0">
              <a:buNone/>
            </a:pPr>
            <a:r>
              <a:rPr lang="de-DE" sz="2400">
                <a:solidFill>
                  <a:prstClr val="black"/>
                </a:solidFill>
              </a:rPr>
              <a:t>          </a:t>
            </a:r>
            <a:r>
              <a:rPr lang="de-DE" sz="2400">
                <a:solidFill>
                  <a:srgbClr val="A9A9A9"/>
                </a:solidFill>
              </a:rPr>
              <a:t>=</a:t>
            </a:r>
            <a:r>
              <a:rPr lang="de-DE" sz="2400">
                <a:solidFill>
                  <a:prstClr val="black"/>
                </a:solidFill>
              </a:rPr>
              <a:t> </a:t>
            </a:r>
            <a:r>
              <a:rPr lang="de-DE" sz="2400">
                <a:solidFill>
                  <a:srgbClr val="0000FF"/>
                </a:solidFill>
              </a:rPr>
              <a:t>slidingwindows.de</a:t>
            </a:r>
            <a:endParaRPr lang="de-DE" sz="2400">
              <a:solidFill>
                <a:prstClr val="black"/>
              </a:solidFill>
            </a:endParaRPr>
          </a:p>
          <a:p>
            <a:pPr marL="457200" lvl="1" indent="0">
              <a:buNone/>
            </a:pPr>
            <a:r>
              <a:rPr lang="de-DE" sz="2400">
                <a:solidFill>
                  <a:prstClr val="black"/>
                </a:solidFill>
              </a:rPr>
              <a:t>}</a:t>
            </a:r>
          </a:p>
          <a:p>
            <a:pPr marL="457200" lvl="1" indent="0">
              <a:buNone/>
            </a:pPr>
            <a:r>
              <a:rPr lang="de-DE" sz="2400">
                <a:solidFill>
                  <a:prstClr val="black"/>
                </a:solidFill>
              </a:rPr>
              <a:t> </a:t>
            </a:r>
            <a:endParaRPr lang="de-DE" sz="2400" dirty="0"/>
          </a:p>
        </p:txBody>
      </p:sp>
      <p:pic>
        <p:nvPicPr>
          <p:cNvPr id="4" name="Picture 4" descr="Folge mir auf Twit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281" y="3625795"/>
            <a:ext cx="342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E:\Desktop\gplu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281" y="4021737"/>
            <a:ext cx="34290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s://encrypted-tbn3.gstatic.com/images?q=tbn:ANd9GcS_1kMMrclsyfhU2THXnguNPE23pLxJEBFfBr4BJPMcCVcJXjLla-BRt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713" y="4883844"/>
            <a:ext cx="397689" cy="39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upload.wikimedia.org/wikipedia/de/thumb/8/8b/Apple_Podcast_logo.svg/800px-Apple_Podcast_logo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281" y="5323994"/>
            <a:ext cx="393423" cy="39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saqibsomal.com/wp-content/uploads/2015/10/facebook-ico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281" y="4480830"/>
            <a:ext cx="360554" cy="36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8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6" y="836712"/>
            <a:ext cx="9137104" cy="5152866"/>
          </a:xfrm>
          <a:prstGeom prst="rect">
            <a:avLst/>
          </a:prstGeom>
        </p:spPr>
      </p:pic>
      <p:sp>
        <p:nvSpPr>
          <p:cNvPr id="11" name="AutoShape 6"/>
          <p:cNvSpPr>
            <a:spLocks noChangeArrowheads="1"/>
          </p:cNvSpPr>
          <p:nvPr/>
        </p:nvSpPr>
        <p:spPr bwMode="auto">
          <a:xfrm rot="2071645">
            <a:off x="6679821" y="1395910"/>
            <a:ext cx="2498637" cy="981374"/>
          </a:xfrm>
          <a:prstGeom prst="roundRect">
            <a:avLst>
              <a:gd name="adj" fmla="val 16667"/>
            </a:avLst>
          </a:prstGeom>
          <a:solidFill>
            <a:schemeClr val="bg1">
              <a:alpha val="39000"/>
            </a:schemeClr>
          </a:solidFill>
          <a:ln w="152400">
            <a:solidFill>
              <a:srgbClr val="FFC000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4000" b="1">
                <a:solidFill>
                  <a:srgbClr val="FFC000"/>
                </a:solidFill>
                <a:effectLst/>
                <a:latin typeface="Calibri" panose="020F0502020204030204" pitchFamily="34" charset="0"/>
              </a:rPr>
              <a:t>build 2011 </a:t>
            </a:r>
          </a:p>
        </p:txBody>
      </p:sp>
    </p:spTree>
    <p:extLst>
      <p:ext uri="{BB962C8B-B14F-4D97-AF65-F5344CB8AC3E}">
        <p14:creationId xmlns:p14="http://schemas.microsoft.com/office/powerpoint/2010/main" val="186157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484784"/>
            <a:ext cx="8943975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66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1628801"/>
            <a:ext cx="7772400" cy="3744416"/>
          </a:xfrm>
        </p:spPr>
        <p:txBody>
          <a:bodyPr/>
          <a:lstStyle/>
          <a:p>
            <a:r>
              <a:rPr lang="de-DE" sz="6000" err="1"/>
              <a:t>Questions</a:t>
            </a:r>
            <a:r>
              <a:rPr lang="de-DE" sz="6000"/>
              <a:t>?</a:t>
            </a:r>
            <a:br>
              <a:rPr lang="de-DE" sz="6000"/>
            </a:b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107504" y="5877272"/>
            <a:ext cx="4175448" cy="730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sz="3200" b="1">
                <a:solidFill>
                  <a:schemeClr val="bg1">
                    <a:lumMod val="85000"/>
                    <a:alpha val="32000"/>
                  </a:schemeClr>
                </a:solidFill>
                <a:effectLst/>
                <a:latin typeface="Ubuntu Mono" panose="020B0509030602030204" pitchFamily="49" charset="0"/>
              </a:rPr>
              <a:t>@thorstenbutz</a:t>
            </a:r>
          </a:p>
        </p:txBody>
      </p:sp>
    </p:spTree>
    <p:extLst>
      <p:ext uri="{BB962C8B-B14F-4D97-AF65-F5344CB8AC3E}">
        <p14:creationId xmlns:p14="http://schemas.microsoft.com/office/powerpoint/2010/main" val="366831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1628801"/>
            <a:ext cx="7772400" cy="3744416"/>
          </a:xfrm>
        </p:spPr>
        <p:txBody>
          <a:bodyPr/>
          <a:lstStyle/>
          <a:p>
            <a:r>
              <a:rPr lang="de-DE" sz="6000"/>
              <a:t>Thank you!</a:t>
            </a:r>
            <a:br>
              <a:rPr lang="de-DE" sz="6000"/>
            </a:b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107504" y="5805264"/>
            <a:ext cx="4175448" cy="730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sz="3200" b="1">
                <a:solidFill>
                  <a:schemeClr val="bg1">
                    <a:lumMod val="85000"/>
                    <a:alpha val="32000"/>
                  </a:schemeClr>
                </a:solidFill>
                <a:effectLst/>
                <a:latin typeface="Ubuntu Mono" panose="020B0509030602030204" pitchFamily="49" charset="0"/>
              </a:rPr>
              <a:t>@thorstenbutz</a:t>
            </a:r>
          </a:p>
        </p:txBody>
      </p:sp>
    </p:spTree>
    <p:extLst>
      <p:ext uri="{BB962C8B-B14F-4D97-AF65-F5344CB8AC3E}">
        <p14:creationId xmlns:p14="http://schemas.microsoft.com/office/powerpoint/2010/main" val="413816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" y="1804987"/>
            <a:ext cx="8972550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92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lag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616" y="318045"/>
            <a:ext cx="3275343" cy="218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18528" y="559795"/>
            <a:ext cx="9144000" cy="792088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de-DE"/>
              <a:t>Codename Tuva</a:t>
            </a:r>
            <a:endParaRPr lang="de-DE" dirty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245987" y="1628824"/>
            <a:ext cx="8640960" cy="439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>
                <a:effectLst/>
                <a:latin typeface="Ubuntu Mono" panose="020B0509030602030204" pitchFamily="49" charset="0"/>
                <a:cs typeface="Segoe UI Light" panose="020B0502040204020203" pitchFamily="34" charset="0"/>
              </a:rPr>
              <a:t>Install.wim: 134 MB </a:t>
            </a:r>
            <a:endParaRPr lang="en-US" sz="2400" b="1">
              <a:solidFill>
                <a:srgbClr val="FF0000"/>
              </a:solidFill>
              <a:effectLst/>
              <a:latin typeface="Ubuntu Mono" panose="020B0509030602030204" pitchFamily="49" charset="0"/>
              <a:cs typeface="Segoe UI Light" panose="020B0502040204020203" pitchFamily="34" charset="0"/>
            </a:endParaRP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>
                <a:effectLst/>
                <a:latin typeface="Ubuntu Mono" panose="020B0509030602030204" pitchFamily="49" charset="0"/>
                <a:cs typeface="Segoe UI Light" panose="020B0502040204020203" pitchFamily="34" charset="0"/>
              </a:rPr>
              <a:t>Headless server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>
                <a:effectLst/>
                <a:latin typeface="Ubuntu Mono" panose="020B0509030602030204" pitchFamily="49" charset="0"/>
                <a:cs typeface="Segoe UI Light" panose="020B0502040204020203" pitchFamily="34" charset="0"/>
              </a:rPr>
              <a:t>Zero foot print: no built-in roles or features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>
                <a:effectLst/>
                <a:latin typeface="Ubuntu Mono" panose="020B0509030602030204" pitchFamily="49" charset="0"/>
                <a:cs typeface="Segoe UI Light" panose="020B0502040204020203" pitchFamily="34" charset="0"/>
              </a:rPr>
              <a:t>Purpose: </a:t>
            </a:r>
          </a:p>
          <a:p>
            <a:pPr marL="576262" lvl="1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en-US" sz="2000">
                <a:effectLst/>
                <a:latin typeface="Ubuntu Mono" panose="020B0509030602030204" pitchFamily="49" charset="0"/>
                <a:cs typeface="Segoe UI Light" panose="020B0502040204020203" pitchFamily="34" charset="0"/>
              </a:rPr>
              <a:t>"Compute clusters" (Hyper-V-Host, Storage: SoFS, etc)</a:t>
            </a:r>
          </a:p>
          <a:p>
            <a:pPr marL="576262" lvl="1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en-US" sz="2000">
                <a:effectLst/>
                <a:latin typeface="Ubuntu Mono" panose="020B0509030602030204" pitchFamily="49" charset="0"/>
                <a:cs typeface="Segoe UI Light" panose="020B0502040204020203" pitchFamily="34" charset="0"/>
              </a:rPr>
              <a:t>"</a:t>
            </a:r>
            <a:r>
              <a:rPr lang="de-DE" sz="2000">
                <a:effectLst/>
                <a:latin typeface="Ubuntu Mono" panose="020B0509030602030204" pitchFamily="49" charset="0"/>
                <a:cs typeface="Segoe UI Light" panose="020B0502040204020203" pitchFamily="34" charset="0"/>
              </a:rPr>
              <a:t>Born-in-the-cloud”-Applications (Support for Ruby, </a:t>
            </a:r>
            <a:br>
              <a:rPr lang="de-DE" sz="2000">
                <a:effectLst/>
                <a:latin typeface="Ubuntu Mono" panose="020B0509030602030204" pitchFamily="49" charset="0"/>
                <a:cs typeface="Segoe UI Light" panose="020B0502040204020203" pitchFamily="34" charset="0"/>
              </a:rPr>
            </a:br>
            <a:r>
              <a:rPr lang="de-DE" sz="2000">
                <a:effectLst/>
                <a:latin typeface="Ubuntu Mono" panose="020B0509030602030204" pitchFamily="49" charset="0"/>
                <a:cs typeface="Segoe UI Light" panose="020B0502040204020203" pitchFamily="34" charset="0"/>
              </a:rPr>
              <a:t>Python, NoJS, etc)</a:t>
            </a:r>
          </a:p>
          <a:p>
            <a:pPr marL="576262" lvl="1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en-US" sz="2000">
                <a:effectLst/>
                <a:latin typeface="Ubuntu Mono" panose="020B0509030602030204" pitchFamily="49" charset="0"/>
                <a:cs typeface="Segoe UI Light" panose="020B0502040204020203" pitchFamily="34" charset="0"/>
              </a:rPr>
              <a:t>Later/"next 20 years": Everything	</a:t>
            </a:r>
            <a:endParaRPr lang="de-DE" sz="2000">
              <a:effectLst/>
              <a:latin typeface="Ubuntu Mono" panose="020B0509030602030204" pitchFamily="49" charset="0"/>
              <a:cs typeface="Segoe UI Light" panose="020B0502040204020203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sz="2400">
              <a:effectLst/>
              <a:latin typeface="Ubuntu Mono" panose="020B0509030602030204" pitchFamily="49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3419872" y="1650181"/>
            <a:ext cx="277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*</a:t>
            </a:r>
            <a:endParaRPr lang="de-DE" sz="2800">
              <a:solidFill>
                <a:srgbClr val="FF0000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218528" y="6171086"/>
            <a:ext cx="2265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*</a:t>
            </a:r>
            <a:endParaRPr lang="de-DE" sz="3200">
              <a:solidFill>
                <a:srgbClr val="FF0000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404664" y="6325014"/>
            <a:ext cx="13778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1"/>
                </a:solidFill>
                <a:effectLst/>
                <a:latin typeface="+mj-lt"/>
                <a:cs typeface="Segoe UI Light" panose="020B0502040204020203" pitchFamily="34" charset="0"/>
              </a:rPr>
              <a:t>WS 2016, TP 4</a:t>
            </a:r>
            <a:endParaRPr lang="de-DE" sz="160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3838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218528" y="559795"/>
            <a:ext cx="9144000" cy="7920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Ubuntu Mono" panose="020B0509030602030204" pitchFamily="49" charset="0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de-DE">
                <a:effectLst/>
              </a:rPr>
              <a:t>Evolution of Windows Server UI </a:t>
            </a:r>
            <a:endParaRPr lang="de-DE" dirty="0">
              <a:effectLst/>
            </a:endParaRP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986814"/>
              </p:ext>
            </p:extLst>
          </p:nvPr>
        </p:nvGraphicFramePr>
        <p:xfrm>
          <a:off x="319336" y="1494309"/>
          <a:ext cx="8486528" cy="4115668"/>
        </p:xfrm>
        <a:graphic>
          <a:graphicData uri="http://schemas.openxmlformats.org/drawingml/2006/table">
            <a:tbl>
              <a:tblPr firstRow="1" bandRow="1"/>
              <a:tblGrid>
                <a:gridCol w="4557701">
                  <a:extLst>
                    <a:ext uri="{9D8B030D-6E8A-4147-A177-3AD203B41FA5}">
                      <a16:colId xmlns:a16="http://schemas.microsoft.com/office/drawing/2014/main" val="3069156862"/>
                    </a:ext>
                  </a:extLst>
                </a:gridCol>
                <a:gridCol w="3928827">
                  <a:extLst>
                    <a:ext uri="{9D8B030D-6E8A-4147-A177-3AD203B41FA5}">
                      <a16:colId xmlns:a16="http://schemas.microsoft.com/office/drawing/2014/main" val="1414619929"/>
                    </a:ext>
                  </a:extLst>
                </a:gridCol>
              </a:tblGrid>
              <a:tr h="10289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9pPr>
                    </a:lstStyle>
                    <a:p>
                      <a:r>
                        <a:rPr lang="en-US" sz="2400" b="0" i="0">
                          <a:solidFill>
                            <a:schemeClr val="tx1"/>
                          </a:solidFill>
                          <a:latin typeface="Ubuntu Mono" panose="020B0509030602030204" pitchFamily="49" charset="0"/>
                        </a:rPr>
                        <a:t>Desktop Experience</a:t>
                      </a:r>
                      <a:endParaRPr lang="de-DE" sz="2400" b="0" i="0">
                        <a:solidFill>
                          <a:schemeClr val="tx1"/>
                        </a:solidFill>
                        <a:latin typeface="Ubuntu Mono" panose="020B0509030602030204" pitchFamily="49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9pPr>
                    </a:lstStyle>
                    <a:p>
                      <a:r>
                        <a:rPr lang="en-US" sz="2400" b="0" i="0">
                          <a:solidFill>
                            <a:schemeClr val="tx1"/>
                          </a:solidFill>
                          <a:latin typeface="Ubuntu Mono" panose="020B0509030602030204" pitchFamily="49" charset="0"/>
                        </a:rPr>
                        <a:t>Since WS 2008</a:t>
                      </a:r>
                      <a:endParaRPr lang="de-DE" sz="2400" b="0" i="0">
                        <a:solidFill>
                          <a:schemeClr val="tx1"/>
                        </a:solidFill>
                        <a:latin typeface="Ubuntu Mono" panose="020B0509030602030204" pitchFamily="49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244952"/>
                  </a:ext>
                </a:extLst>
              </a:tr>
              <a:tr h="10289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r>
                        <a:rPr lang="en-US" sz="2400">
                          <a:latin typeface="Ubuntu Mono" panose="020B0509030602030204" pitchFamily="49" charset="0"/>
                        </a:rPr>
                        <a:t>GUI Shell</a:t>
                      </a:r>
                      <a:endParaRPr lang="de-DE" sz="2400">
                        <a:latin typeface="Ubuntu Mono" panose="020B0509030602030204" pitchFamily="49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endParaRPr lang="de-DE" sz="2400">
                        <a:latin typeface="Ubuntu Mono" panose="020B0509030602030204" pitchFamily="49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046867"/>
                  </a:ext>
                </a:extLst>
              </a:tr>
              <a:tr h="10289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r>
                        <a:rPr lang="en-US" sz="2400">
                          <a:latin typeface="Ubuntu Mono" panose="020B0509030602030204" pitchFamily="49" charset="0"/>
                        </a:rPr>
                        <a:t>Minimal Server Interface</a:t>
                      </a:r>
                      <a:endParaRPr lang="de-DE" sz="2400">
                        <a:latin typeface="Ubuntu Mono" panose="020B0509030602030204" pitchFamily="49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r>
                        <a:rPr lang="en-US" sz="2400">
                          <a:latin typeface="Ubuntu Mono" panose="020B0509030602030204" pitchFamily="49" charset="0"/>
                        </a:rPr>
                        <a:t>WS</a:t>
                      </a:r>
                      <a:r>
                        <a:rPr lang="en-US" sz="2400" baseline="0">
                          <a:latin typeface="Ubuntu Mono" panose="020B0509030602030204" pitchFamily="49" charset="0"/>
                        </a:rPr>
                        <a:t> 2012 (R2), </a:t>
                      </a:r>
                      <a:br>
                        <a:rPr lang="en-US" sz="2400" baseline="0">
                          <a:latin typeface="Ubuntu Mono" panose="020B0509030602030204" pitchFamily="49" charset="0"/>
                        </a:rPr>
                      </a:br>
                      <a:r>
                        <a:rPr lang="en-US" sz="2400" b="1" baseline="0">
                          <a:latin typeface="Ubuntu Mono" panose="020B0509030602030204" pitchFamily="49" charset="0"/>
                        </a:rPr>
                        <a:t>removed in WS 2016</a:t>
                      </a:r>
                      <a:endParaRPr lang="de-DE" sz="2400" b="1">
                        <a:latin typeface="Ubuntu Mono" panose="020B0509030602030204" pitchFamily="49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8941727"/>
                  </a:ext>
                </a:extLst>
              </a:tr>
              <a:tr h="10289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r>
                        <a:rPr lang="en-US" sz="2400">
                          <a:latin typeface="Ubuntu Mono" panose="020B0509030602030204" pitchFamily="49" charset="0"/>
                        </a:rPr>
                        <a:t>Server Core</a:t>
                      </a:r>
                      <a:endParaRPr lang="de-DE" sz="2400">
                        <a:latin typeface="Ubuntu Mono" panose="020B0509030602030204" pitchFamily="49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r>
                        <a:rPr lang="en-US" sz="2400">
                          <a:latin typeface="Ubuntu Mono" panose="020B0509030602030204" pitchFamily="49" charset="0"/>
                        </a:rPr>
                        <a:t>Since WS 2008</a:t>
                      </a:r>
                      <a:endParaRPr lang="de-DE" sz="2400">
                        <a:latin typeface="Ubuntu Mono" panose="020B0509030602030204" pitchFamily="49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731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4340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cut/>
      </p:transition>
    </mc:Choice>
    <mc:Fallback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218528" y="559795"/>
            <a:ext cx="9144000" cy="7920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Ubuntu Mono" panose="020B0509030602030204" pitchFamily="49" charset="0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de-DE">
                <a:effectLst/>
              </a:rPr>
              <a:t>Evolution of Windows Server UI </a:t>
            </a:r>
            <a:endParaRPr lang="de-DE" dirty="0">
              <a:effectLst/>
            </a:endParaRP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/>
          </p:nvPr>
        </p:nvGraphicFramePr>
        <p:xfrm>
          <a:off x="319336" y="1494309"/>
          <a:ext cx="8486528" cy="4115668"/>
        </p:xfrm>
        <a:graphic>
          <a:graphicData uri="http://schemas.openxmlformats.org/drawingml/2006/table">
            <a:tbl>
              <a:tblPr firstRow="1" bandRow="1"/>
              <a:tblGrid>
                <a:gridCol w="4557701">
                  <a:extLst>
                    <a:ext uri="{9D8B030D-6E8A-4147-A177-3AD203B41FA5}">
                      <a16:colId xmlns:a16="http://schemas.microsoft.com/office/drawing/2014/main" val="3069156862"/>
                    </a:ext>
                  </a:extLst>
                </a:gridCol>
                <a:gridCol w="3928827">
                  <a:extLst>
                    <a:ext uri="{9D8B030D-6E8A-4147-A177-3AD203B41FA5}">
                      <a16:colId xmlns:a16="http://schemas.microsoft.com/office/drawing/2014/main" val="1414619929"/>
                    </a:ext>
                  </a:extLst>
                </a:gridCol>
              </a:tblGrid>
              <a:tr h="10289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9pPr>
                    </a:lstStyle>
                    <a:p>
                      <a:r>
                        <a:rPr lang="en-US" sz="2400" b="0" i="0">
                          <a:solidFill>
                            <a:schemeClr val="tx1"/>
                          </a:solidFill>
                          <a:latin typeface="Ubuntu Mono" panose="020B0509030602030204" pitchFamily="49" charset="0"/>
                        </a:rPr>
                        <a:t>Desktop Experience</a:t>
                      </a:r>
                      <a:endParaRPr lang="de-DE" sz="2400" b="0" i="0">
                        <a:solidFill>
                          <a:schemeClr val="tx1"/>
                        </a:solidFill>
                        <a:latin typeface="Ubuntu Mono" panose="020B0509030602030204" pitchFamily="49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9pPr>
                    </a:lstStyle>
                    <a:p>
                      <a:r>
                        <a:rPr lang="en-US" sz="2400" b="0" i="0">
                          <a:solidFill>
                            <a:schemeClr val="tx1"/>
                          </a:solidFill>
                          <a:latin typeface="Ubuntu Mono" panose="020B0509030602030204" pitchFamily="49" charset="0"/>
                        </a:rPr>
                        <a:t>Since WS 2008</a:t>
                      </a:r>
                      <a:endParaRPr lang="de-DE" sz="2400" b="0" i="0">
                        <a:solidFill>
                          <a:schemeClr val="tx1"/>
                        </a:solidFill>
                        <a:latin typeface="Ubuntu Mono" panose="020B0509030602030204" pitchFamily="49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244952"/>
                  </a:ext>
                </a:extLst>
              </a:tr>
              <a:tr h="10289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r>
                        <a:rPr lang="en-US" sz="2400">
                          <a:latin typeface="Ubuntu Mono" panose="020B0509030602030204" pitchFamily="49" charset="0"/>
                        </a:rPr>
                        <a:t>GUI Shell</a:t>
                      </a:r>
                      <a:endParaRPr lang="de-DE" sz="2400">
                        <a:latin typeface="Ubuntu Mono" panose="020B0509030602030204" pitchFamily="49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endParaRPr lang="de-DE" sz="2400">
                        <a:latin typeface="Ubuntu Mono" panose="020B0509030602030204" pitchFamily="49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046867"/>
                  </a:ext>
                </a:extLst>
              </a:tr>
              <a:tr h="10289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r>
                        <a:rPr lang="en-US" sz="2400">
                          <a:latin typeface="Ubuntu Mono" panose="020B0509030602030204" pitchFamily="49" charset="0"/>
                        </a:rPr>
                        <a:t>Minimal Server Interface</a:t>
                      </a:r>
                      <a:endParaRPr lang="de-DE" sz="2400">
                        <a:latin typeface="Ubuntu Mono" panose="020B0509030602030204" pitchFamily="49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r>
                        <a:rPr lang="en-US" sz="2400">
                          <a:latin typeface="Ubuntu Mono" panose="020B0509030602030204" pitchFamily="49" charset="0"/>
                        </a:rPr>
                        <a:t>WS</a:t>
                      </a:r>
                      <a:r>
                        <a:rPr lang="en-US" sz="2400" baseline="0">
                          <a:latin typeface="Ubuntu Mono" panose="020B0509030602030204" pitchFamily="49" charset="0"/>
                        </a:rPr>
                        <a:t> 2012 (R2), </a:t>
                      </a:r>
                      <a:br>
                        <a:rPr lang="en-US" sz="2400" baseline="0">
                          <a:latin typeface="Ubuntu Mono" panose="020B0509030602030204" pitchFamily="49" charset="0"/>
                        </a:rPr>
                      </a:br>
                      <a:r>
                        <a:rPr lang="en-US" sz="2400" b="1" baseline="0">
                          <a:latin typeface="Ubuntu Mono" panose="020B0509030602030204" pitchFamily="49" charset="0"/>
                        </a:rPr>
                        <a:t>removed in WS 2016</a:t>
                      </a:r>
                      <a:endParaRPr lang="de-DE" sz="2400" b="1">
                        <a:latin typeface="Ubuntu Mono" panose="020B0509030602030204" pitchFamily="49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8941727"/>
                  </a:ext>
                </a:extLst>
              </a:tr>
              <a:tr h="10289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r>
                        <a:rPr lang="en-US" sz="2400">
                          <a:latin typeface="Ubuntu Mono" panose="020B0509030602030204" pitchFamily="49" charset="0"/>
                        </a:rPr>
                        <a:t>Server Core</a:t>
                      </a:r>
                      <a:endParaRPr lang="de-DE" sz="2400">
                        <a:latin typeface="Ubuntu Mono" panose="020B0509030602030204" pitchFamily="49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r>
                        <a:rPr lang="en-US" sz="2400">
                          <a:latin typeface="Ubuntu Mono" panose="020B0509030602030204" pitchFamily="49" charset="0"/>
                        </a:rPr>
                        <a:t>Since WS 2008</a:t>
                      </a:r>
                      <a:endParaRPr lang="de-DE" sz="2400">
                        <a:latin typeface="Ubuntu Mono" panose="020B0509030602030204" pitchFamily="49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731307"/>
                  </a:ext>
                </a:extLst>
              </a:tr>
            </a:tbl>
          </a:graphicData>
        </a:graphic>
      </p:graphicFrame>
      <p:graphicFrame>
        <p:nvGraphicFramePr>
          <p:cNvPr id="6" name="Tabelle 5"/>
          <p:cNvGraphicFramePr>
            <a:graphicFrameLocks noGrp="1"/>
          </p:cNvGraphicFramePr>
          <p:nvPr>
            <p:extLst/>
          </p:nvPr>
        </p:nvGraphicFramePr>
        <p:xfrm>
          <a:off x="333944" y="1512692"/>
          <a:ext cx="8486528" cy="5144585"/>
        </p:xfrm>
        <a:graphic>
          <a:graphicData uri="http://schemas.openxmlformats.org/drawingml/2006/table">
            <a:tbl>
              <a:tblPr firstRow="1" bandRow="1"/>
              <a:tblGrid>
                <a:gridCol w="4557701">
                  <a:extLst>
                    <a:ext uri="{9D8B030D-6E8A-4147-A177-3AD203B41FA5}">
                      <a16:colId xmlns:a16="http://schemas.microsoft.com/office/drawing/2014/main" val="3069156862"/>
                    </a:ext>
                  </a:extLst>
                </a:gridCol>
                <a:gridCol w="3928827">
                  <a:extLst>
                    <a:ext uri="{9D8B030D-6E8A-4147-A177-3AD203B41FA5}">
                      <a16:colId xmlns:a16="http://schemas.microsoft.com/office/drawing/2014/main" val="1414619929"/>
                    </a:ext>
                  </a:extLst>
                </a:gridCol>
              </a:tblGrid>
              <a:tr h="10289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9pPr>
                    </a:lstStyle>
                    <a:p>
                      <a:r>
                        <a:rPr lang="en-US" sz="2400" b="0" i="0">
                          <a:solidFill>
                            <a:schemeClr val="tx1"/>
                          </a:solidFill>
                          <a:latin typeface="Ubuntu Mono" panose="020B0509030602030204" pitchFamily="49" charset="0"/>
                        </a:rPr>
                        <a:t>Desktop Experience</a:t>
                      </a:r>
                      <a:endParaRPr lang="de-DE" sz="2400" b="0" i="0">
                        <a:solidFill>
                          <a:schemeClr val="tx1"/>
                        </a:solidFill>
                        <a:latin typeface="Ubuntu Mono" panose="020B0509030602030204" pitchFamily="49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9pPr>
                    </a:lstStyle>
                    <a:p>
                      <a:r>
                        <a:rPr lang="en-US" sz="2400" b="0" i="0">
                          <a:solidFill>
                            <a:schemeClr val="tx1"/>
                          </a:solidFill>
                          <a:latin typeface="Ubuntu Mono" panose="020B0509030602030204" pitchFamily="49" charset="0"/>
                        </a:rPr>
                        <a:t>Since WS 2008</a:t>
                      </a:r>
                      <a:endParaRPr lang="de-DE" sz="2400" b="0" i="0">
                        <a:solidFill>
                          <a:schemeClr val="tx1"/>
                        </a:solidFill>
                        <a:latin typeface="Ubuntu Mono" panose="020B0509030602030204" pitchFamily="49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244952"/>
                  </a:ext>
                </a:extLst>
              </a:tr>
              <a:tr h="10289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r>
                        <a:rPr lang="en-US" sz="2400">
                          <a:solidFill>
                            <a:schemeClr val="bg1"/>
                          </a:solidFill>
                          <a:latin typeface="Ubuntu Mono" panose="020B0509030602030204" pitchFamily="49" charset="0"/>
                        </a:rPr>
                        <a:t>GUI Shell</a:t>
                      </a:r>
                      <a:endParaRPr lang="de-DE" sz="2400">
                        <a:solidFill>
                          <a:schemeClr val="bg1"/>
                        </a:solidFill>
                        <a:latin typeface="Ubuntu Mono" panose="020B0509030602030204" pitchFamily="49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endParaRPr lang="de-DE" sz="2400">
                        <a:solidFill>
                          <a:schemeClr val="bg1"/>
                        </a:solidFill>
                        <a:latin typeface="Ubuntu Mono" panose="020B0509030602030204" pitchFamily="49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046867"/>
                  </a:ext>
                </a:extLst>
              </a:tr>
              <a:tr h="10289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r>
                        <a:rPr lang="en-US" sz="2400">
                          <a:solidFill>
                            <a:schemeClr val="bg1"/>
                          </a:solidFill>
                          <a:latin typeface="Ubuntu Mono" panose="020B0509030602030204" pitchFamily="49" charset="0"/>
                        </a:rPr>
                        <a:t>Minimal Server Interface</a:t>
                      </a:r>
                      <a:endParaRPr lang="de-DE" sz="2400">
                        <a:solidFill>
                          <a:schemeClr val="bg1"/>
                        </a:solidFill>
                        <a:latin typeface="Ubuntu Mono" panose="020B0509030602030204" pitchFamily="49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r>
                        <a:rPr lang="en-US" sz="2400">
                          <a:solidFill>
                            <a:schemeClr val="bg1"/>
                          </a:solidFill>
                          <a:latin typeface="Ubuntu Mono" panose="020B0509030602030204" pitchFamily="49" charset="0"/>
                        </a:rPr>
                        <a:t>WS</a:t>
                      </a:r>
                      <a:r>
                        <a:rPr lang="en-US" sz="2400" baseline="0">
                          <a:solidFill>
                            <a:schemeClr val="bg1"/>
                          </a:solidFill>
                          <a:latin typeface="Ubuntu Mono" panose="020B0509030602030204" pitchFamily="49" charset="0"/>
                        </a:rPr>
                        <a:t> 2012 (R2), </a:t>
                      </a:r>
                      <a:br>
                        <a:rPr lang="en-US" sz="2400" baseline="0">
                          <a:solidFill>
                            <a:schemeClr val="bg1"/>
                          </a:solidFill>
                          <a:latin typeface="Ubuntu Mono" panose="020B0509030602030204" pitchFamily="49" charset="0"/>
                        </a:rPr>
                      </a:br>
                      <a:r>
                        <a:rPr lang="en-US" sz="2400" b="0" baseline="0">
                          <a:solidFill>
                            <a:schemeClr val="bg1"/>
                          </a:solidFill>
                          <a:latin typeface="Ubuntu Mono" panose="020B0509030602030204" pitchFamily="49" charset="0"/>
                        </a:rPr>
                        <a:t>removed in WS 2016</a:t>
                      </a:r>
                      <a:endParaRPr lang="de-DE" sz="2400" b="0">
                        <a:solidFill>
                          <a:schemeClr val="bg1"/>
                        </a:solidFill>
                        <a:latin typeface="Ubuntu Mono" panose="020B0509030602030204" pitchFamily="49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8941727"/>
                  </a:ext>
                </a:extLst>
              </a:tr>
              <a:tr h="10289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r>
                        <a:rPr lang="en-US" sz="2400">
                          <a:latin typeface="Ubuntu Mono" panose="020B0509030602030204" pitchFamily="49" charset="0"/>
                        </a:rPr>
                        <a:t>Server Core</a:t>
                      </a:r>
                      <a:endParaRPr lang="de-DE" sz="2400">
                        <a:latin typeface="Ubuntu Mono" panose="020B0509030602030204" pitchFamily="49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r>
                        <a:rPr lang="en-US" sz="2400">
                          <a:latin typeface="Ubuntu Mono" panose="020B0509030602030204" pitchFamily="49" charset="0"/>
                        </a:rPr>
                        <a:t>Since WS 2008</a:t>
                      </a:r>
                      <a:endParaRPr lang="de-DE" sz="2400">
                        <a:latin typeface="Ubuntu Mono" panose="020B0509030602030204" pitchFamily="49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731307"/>
                  </a:ext>
                </a:extLst>
              </a:tr>
              <a:tr h="102891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kern="1200">
                          <a:solidFill>
                            <a:schemeClr val="dk1"/>
                          </a:solidFill>
                          <a:latin typeface="Ubuntu Mono" panose="020B0509030602030204" pitchFamily="49" charset="0"/>
                          <a:ea typeface="+mn-ea"/>
                          <a:cs typeface="+mn-cs"/>
                        </a:rPr>
                        <a:t>Nano</a:t>
                      </a:r>
                      <a:endParaRPr lang="de-DE" sz="2400" kern="1200">
                        <a:solidFill>
                          <a:schemeClr val="dk1"/>
                        </a:solidFill>
                        <a:latin typeface="Ubuntu Mono" panose="020B0509030602030204" pitchFamily="49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kern="1200">
                          <a:solidFill>
                            <a:schemeClr val="dk1"/>
                          </a:solidFill>
                          <a:latin typeface="Ubuntu Mono" panose="020B0509030602030204" pitchFamily="49" charset="0"/>
                          <a:ea typeface="+mn-ea"/>
                          <a:cs typeface="+mn-cs"/>
                        </a:rPr>
                        <a:t>New in WS 2016</a:t>
                      </a:r>
                      <a:endParaRPr lang="de-DE" sz="2400" kern="1200">
                        <a:solidFill>
                          <a:schemeClr val="dk1"/>
                        </a:solidFill>
                        <a:latin typeface="Ubuntu Mono" panose="020B0509030602030204" pitchFamily="49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8437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500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>
                <a:latin typeface="Ubuntu Mono" panose="020B0509030602030204" pitchFamily="49" charset="0"/>
              </a:rPr>
              <a:t>Footprints</a:t>
            </a:r>
            <a:endParaRPr lang="de-DE">
              <a:latin typeface="Ubuntu Mono" panose="020B0509030602030204" pitchFamily="49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5103" y="-27709"/>
            <a:ext cx="1331216" cy="6900789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23" y="1658643"/>
            <a:ext cx="7427477" cy="2940171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4528" y="2420888"/>
            <a:ext cx="2076740" cy="117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13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 Peter's Square, Vatican City - April 200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80528" y="-75373"/>
            <a:ext cx="9505056" cy="693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6342148" y="1844824"/>
            <a:ext cx="2478324" cy="2494323"/>
          </a:xfrm>
          <a:prstGeom prst="rect">
            <a:avLst/>
          </a:prstGeom>
          <a:solidFill>
            <a:schemeClr val="tx1">
              <a:lumMod val="95000"/>
              <a:lumOff val="5000"/>
              <a:alpha val="69000"/>
            </a:schemeClr>
          </a:solidFill>
        </p:spPr>
        <p:txBody>
          <a:bodyPr wrap="square" lIns="180000" bIns="108000" rtlCol="0">
            <a:spAutoFit/>
          </a:bodyPr>
          <a:lstStyle/>
          <a:p>
            <a:r>
              <a:rPr lang="en-US" sz="2400">
                <a:latin typeface="Ubuntu Mono" panose="020B0509030602030204" pitchFamily="49" charset="0"/>
              </a:rPr>
              <a:t>Tuva: </a:t>
            </a:r>
          </a:p>
          <a:p>
            <a:r>
              <a:rPr lang="en-US" sz="2000">
                <a:latin typeface="Ubuntu Mono" panose="020B0509030602030204" pitchFamily="49" charset="0"/>
              </a:rPr>
              <a:t>170,500 km</a:t>
            </a:r>
            <a:r>
              <a:rPr lang="en-US" sz="2000" baseline="30000">
                <a:latin typeface="Ubuntu Mono" panose="020B0509030602030204" pitchFamily="49" charset="0"/>
              </a:rPr>
              <a:t>2</a:t>
            </a:r>
          </a:p>
          <a:p>
            <a:r>
              <a:rPr lang="en-US" sz="2000">
                <a:latin typeface="Ubuntu Mono" panose="020B0509030602030204" pitchFamily="49" charset="0"/>
              </a:rPr>
              <a:t>307.930 residents</a:t>
            </a:r>
          </a:p>
          <a:p>
            <a:endParaRPr lang="en-US" sz="2400">
              <a:latin typeface="Ubuntu Mono" panose="020B0509030602030204" pitchFamily="49" charset="0"/>
            </a:endParaRPr>
          </a:p>
          <a:p>
            <a:r>
              <a:rPr lang="en-US" sz="2400">
                <a:latin typeface="Ubuntu Mono" panose="020B0509030602030204" pitchFamily="49" charset="0"/>
              </a:rPr>
              <a:t>Vatican: </a:t>
            </a:r>
            <a:r>
              <a:rPr lang="en-US" sz="2000">
                <a:latin typeface="Ubuntu Mono" panose="020B0509030602030204" pitchFamily="49" charset="0"/>
              </a:rPr>
              <a:t>0.44  km</a:t>
            </a:r>
            <a:r>
              <a:rPr lang="en-US" sz="2000" baseline="30000">
                <a:latin typeface="Ubuntu Mono" panose="020B0509030602030204" pitchFamily="49" charset="0"/>
              </a:rPr>
              <a:t>2</a:t>
            </a:r>
          </a:p>
          <a:p>
            <a:r>
              <a:rPr lang="en-US" sz="2000">
                <a:latin typeface="Ubuntu Mono" panose="020B0509030602030204" pitchFamily="49" charset="0"/>
              </a:rPr>
              <a:t>690 residents</a:t>
            </a:r>
          </a:p>
        </p:txBody>
      </p:sp>
    </p:spTree>
    <p:extLst>
      <p:ext uri="{BB962C8B-B14F-4D97-AF65-F5344CB8AC3E}">
        <p14:creationId xmlns:p14="http://schemas.microsoft.com/office/powerpoint/2010/main" val="348896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07504" y="1052736"/>
            <a:ext cx="9289032" cy="5544616"/>
          </a:xfrm>
        </p:spPr>
        <p:txBody>
          <a:bodyPr>
            <a:noAutofit/>
          </a:bodyPr>
          <a:lstStyle/>
          <a:p>
            <a:r>
              <a:rPr lang="de-DE" sz="1800">
                <a:solidFill>
                  <a:srgbClr val="006400"/>
                </a:solidFill>
              </a:rPr>
              <a:t> # BUILD YOUR FIRST NANO SERVER</a:t>
            </a:r>
          </a:p>
          <a:p>
            <a:r>
              <a:rPr lang="en-US" sz="1800">
                <a:solidFill>
                  <a:srgbClr val="006400"/>
                </a:solidFill>
              </a:rPr>
              <a:t> # GEN 1-VM =&gt; *.vhd 	</a:t>
            </a:r>
          </a:p>
          <a:p>
            <a:r>
              <a:rPr lang="en-US" sz="1800">
                <a:solidFill>
                  <a:srgbClr val="006400"/>
                </a:solidFill>
              </a:rPr>
              <a:t> # Gen 2-VM =&gt; *.vhdx</a:t>
            </a:r>
            <a:endParaRPr lang="en-US" sz="1800"/>
          </a:p>
          <a:p>
            <a:endParaRPr lang="en-US" sz="1800"/>
          </a:p>
          <a:p>
            <a:r>
              <a:rPr lang="en-US" sz="1800"/>
              <a:t> </a:t>
            </a:r>
            <a:r>
              <a:rPr lang="de-DE" sz="1800">
                <a:solidFill>
                  <a:srgbClr val="0000FF"/>
                </a:solidFill>
              </a:rPr>
              <a:t>Import-Module</a:t>
            </a:r>
            <a:r>
              <a:rPr lang="de-DE" sz="1800">
                <a:solidFill>
                  <a:prstClr val="black"/>
                </a:solidFill>
              </a:rPr>
              <a:t> </a:t>
            </a:r>
            <a:r>
              <a:rPr lang="de-DE" sz="1800">
                <a:solidFill>
                  <a:srgbClr val="8A2BE2"/>
                </a:solidFill>
              </a:rPr>
              <a:t>NanoServerImageGenerator.psm1</a:t>
            </a:r>
            <a:r>
              <a:rPr lang="de-DE" sz="1800">
                <a:solidFill>
                  <a:prstClr val="black"/>
                </a:solidFill>
              </a:rPr>
              <a:t>  </a:t>
            </a:r>
            <a:r>
              <a:rPr lang="en-US" sz="1800">
                <a:solidFill>
                  <a:srgbClr val="006400"/>
                </a:solidFill>
              </a:rPr>
              <a:t># from WS2016-ISO</a:t>
            </a:r>
            <a:endParaRPr lang="de-DE" sz="1800">
              <a:solidFill>
                <a:prstClr val="black"/>
              </a:solidFill>
            </a:endParaRPr>
          </a:p>
          <a:p>
            <a:r>
              <a:rPr lang="de-DE" sz="1800">
                <a:solidFill>
                  <a:srgbClr val="FF4500"/>
                </a:solidFill>
              </a:rPr>
              <a:t> $nanoName</a:t>
            </a:r>
            <a:r>
              <a:rPr lang="de-DE" sz="1800">
                <a:solidFill>
                  <a:prstClr val="black"/>
                </a:solidFill>
              </a:rPr>
              <a:t> </a:t>
            </a:r>
            <a:r>
              <a:rPr lang="de-DE" sz="1800">
                <a:solidFill>
                  <a:srgbClr val="A9A9A9"/>
                </a:solidFill>
              </a:rPr>
              <a:t>=</a:t>
            </a:r>
            <a:r>
              <a:rPr lang="de-DE" sz="1800">
                <a:solidFill>
                  <a:prstClr val="black"/>
                </a:solidFill>
              </a:rPr>
              <a:t> </a:t>
            </a:r>
            <a:r>
              <a:rPr lang="de-DE" sz="1800">
                <a:solidFill>
                  <a:srgbClr val="8B0000"/>
                </a:solidFill>
              </a:rPr>
              <a:t>'sea-nano1'</a:t>
            </a:r>
            <a:endParaRPr lang="de-DE" sz="1800">
              <a:solidFill>
                <a:prstClr val="black"/>
              </a:solidFill>
            </a:endParaRPr>
          </a:p>
          <a:p>
            <a:endParaRPr lang="de-DE" sz="1800">
              <a:solidFill>
                <a:prstClr val="black"/>
              </a:solidFill>
            </a:endParaRPr>
          </a:p>
          <a:p>
            <a:r>
              <a:rPr lang="de-DE" sz="1800">
                <a:solidFill>
                  <a:prstClr val="black"/>
                </a:solidFill>
              </a:rPr>
              <a:t> </a:t>
            </a:r>
            <a:r>
              <a:rPr lang="de-DE" sz="1800">
                <a:solidFill>
                  <a:srgbClr val="0000FF"/>
                </a:solidFill>
              </a:rPr>
              <a:t>New-NanoServerImage</a:t>
            </a:r>
            <a:r>
              <a:rPr lang="de-DE" sz="1800">
                <a:solidFill>
                  <a:prstClr val="black"/>
                </a:solidFill>
              </a:rPr>
              <a:t> `</a:t>
            </a:r>
          </a:p>
          <a:p>
            <a:r>
              <a:rPr lang="de-DE" sz="1800">
                <a:solidFill>
                  <a:prstClr val="black"/>
                </a:solidFill>
              </a:rPr>
              <a:t>   </a:t>
            </a:r>
            <a:r>
              <a:rPr lang="de-DE" sz="1800">
                <a:solidFill>
                  <a:srgbClr val="000080"/>
                </a:solidFill>
              </a:rPr>
              <a:t>-MediaPath</a:t>
            </a:r>
            <a:r>
              <a:rPr lang="de-DE" sz="1800">
                <a:solidFill>
                  <a:prstClr val="black"/>
                </a:solidFill>
              </a:rPr>
              <a:t> </a:t>
            </a:r>
            <a:r>
              <a:rPr lang="de-DE" sz="1800">
                <a:solidFill>
                  <a:srgbClr val="FF4500"/>
                </a:solidFill>
              </a:rPr>
              <a:t>$iso_x</a:t>
            </a:r>
            <a:r>
              <a:rPr lang="de-DE" sz="1800">
                <a:solidFill>
                  <a:prstClr val="black"/>
                </a:solidFill>
              </a:rPr>
              <a:t> `</a:t>
            </a:r>
          </a:p>
          <a:p>
            <a:r>
              <a:rPr lang="de-DE" sz="1800">
                <a:solidFill>
                  <a:prstClr val="black"/>
                </a:solidFill>
              </a:rPr>
              <a:t>   </a:t>
            </a:r>
            <a:r>
              <a:rPr lang="de-DE" sz="1800">
                <a:solidFill>
                  <a:srgbClr val="000080"/>
                </a:solidFill>
              </a:rPr>
              <a:t>-BasePath</a:t>
            </a:r>
            <a:r>
              <a:rPr lang="de-DE" sz="1800">
                <a:solidFill>
                  <a:prstClr val="black"/>
                </a:solidFill>
              </a:rPr>
              <a:t> </a:t>
            </a:r>
            <a:r>
              <a:rPr lang="de-DE" sz="1800">
                <a:solidFill>
                  <a:srgbClr val="8B0000"/>
                </a:solidFill>
              </a:rPr>
              <a:t>'C:\NanoServer_TP4\Base'</a:t>
            </a:r>
            <a:r>
              <a:rPr lang="de-DE" sz="1800">
                <a:solidFill>
                  <a:prstClr val="black"/>
                </a:solidFill>
              </a:rPr>
              <a:t> `</a:t>
            </a:r>
          </a:p>
          <a:p>
            <a:r>
              <a:rPr lang="de-DE" sz="1800">
                <a:solidFill>
                  <a:prstClr val="black"/>
                </a:solidFill>
              </a:rPr>
              <a:t>   </a:t>
            </a:r>
            <a:r>
              <a:rPr lang="de-DE" sz="1800">
                <a:solidFill>
                  <a:srgbClr val="000080"/>
                </a:solidFill>
              </a:rPr>
              <a:t>-TargetPath</a:t>
            </a:r>
            <a:r>
              <a:rPr lang="de-DE" sz="1800">
                <a:solidFill>
                  <a:prstClr val="black"/>
                </a:solidFill>
              </a:rPr>
              <a:t> </a:t>
            </a:r>
            <a:r>
              <a:rPr lang="de-DE" sz="1800">
                <a:solidFill>
                  <a:srgbClr val="8B0000"/>
                </a:solidFill>
              </a:rPr>
              <a:t>"C:\Hyper-V\Virtual Hard Disks\</a:t>
            </a:r>
            <a:r>
              <a:rPr lang="de-DE" sz="1800">
                <a:solidFill>
                  <a:srgbClr val="FF4500"/>
                </a:solidFill>
              </a:rPr>
              <a:t>$nanoName</a:t>
            </a:r>
            <a:r>
              <a:rPr lang="de-DE" sz="1800">
                <a:solidFill>
                  <a:srgbClr val="8B0000"/>
                </a:solidFill>
              </a:rPr>
              <a:t>.vhd"</a:t>
            </a:r>
            <a:r>
              <a:rPr lang="de-DE" sz="1800">
                <a:solidFill>
                  <a:prstClr val="black"/>
                </a:solidFill>
              </a:rPr>
              <a:t> `</a:t>
            </a:r>
          </a:p>
          <a:p>
            <a:r>
              <a:rPr lang="de-DE" sz="1800">
                <a:solidFill>
                  <a:prstClr val="black"/>
                </a:solidFill>
              </a:rPr>
              <a:t>   </a:t>
            </a:r>
            <a:r>
              <a:rPr lang="de-DE" sz="1800">
                <a:solidFill>
                  <a:srgbClr val="000080"/>
                </a:solidFill>
              </a:rPr>
              <a:t>-GuestDrivers</a:t>
            </a:r>
            <a:r>
              <a:rPr lang="de-DE" sz="1800">
                <a:solidFill>
                  <a:prstClr val="black"/>
                </a:solidFill>
              </a:rPr>
              <a:t> `</a:t>
            </a:r>
          </a:p>
          <a:p>
            <a:r>
              <a:rPr lang="de-DE" sz="1800">
                <a:solidFill>
                  <a:prstClr val="black"/>
                </a:solidFill>
              </a:rPr>
              <a:t>   </a:t>
            </a:r>
            <a:r>
              <a:rPr lang="de-DE" sz="1800">
                <a:solidFill>
                  <a:srgbClr val="000080"/>
                </a:solidFill>
              </a:rPr>
              <a:t>-EnableRemoteManagementPort</a:t>
            </a:r>
            <a:r>
              <a:rPr lang="de-DE" sz="1800">
                <a:solidFill>
                  <a:prstClr val="black"/>
                </a:solidFill>
              </a:rPr>
              <a:t> `</a:t>
            </a:r>
          </a:p>
          <a:p>
            <a:r>
              <a:rPr lang="de-DE" sz="1800">
                <a:solidFill>
                  <a:prstClr val="black"/>
                </a:solidFill>
              </a:rPr>
              <a:t>   </a:t>
            </a:r>
            <a:r>
              <a:rPr lang="de-DE" sz="1800">
                <a:solidFill>
                  <a:srgbClr val="000080"/>
                </a:solidFill>
              </a:rPr>
              <a:t>-AdministratorPassword</a:t>
            </a:r>
            <a:r>
              <a:rPr lang="de-DE" sz="1800">
                <a:solidFill>
                  <a:prstClr val="black"/>
                </a:solidFill>
              </a:rPr>
              <a:t> </a:t>
            </a:r>
            <a:r>
              <a:rPr lang="de-DE" sz="1800">
                <a:solidFill>
                  <a:srgbClr val="FF4500"/>
                </a:solidFill>
              </a:rPr>
              <a:t>$password</a:t>
            </a:r>
            <a:r>
              <a:rPr lang="de-DE" sz="1800">
                <a:solidFill>
                  <a:prstClr val="black"/>
                </a:solidFill>
              </a:rPr>
              <a:t> `</a:t>
            </a:r>
          </a:p>
          <a:p>
            <a:r>
              <a:rPr lang="de-DE" sz="1800">
                <a:solidFill>
                  <a:prstClr val="black"/>
                </a:solidFill>
              </a:rPr>
              <a:t>   </a:t>
            </a:r>
            <a:r>
              <a:rPr lang="de-DE" sz="1800">
                <a:solidFill>
                  <a:srgbClr val="000080"/>
                </a:solidFill>
              </a:rPr>
              <a:t>-Language</a:t>
            </a:r>
            <a:r>
              <a:rPr lang="de-DE" sz="1800">
                <a:solidFill>
                  <a:prstClr val="black"/>
                </a:solidFill>
              </a:rPr>
              <a:t> </a:t>
            </a:r>
            <a:r>
              <a:rPr lang="de-DE" sz="1800">
                <a:solidFill>
                  <a:srgbClr val="8A2BE2"/>
                </a:solidFill>
              </a:rPr>
              <a:t>en-US</a:t>
            </a:r>
            <a:r>
              <a:rPr lang="de-DE" sz="1800">
                <a:solidFill>
                  <a:prstClr val="black"/>
                </a:solidFill>
              </a:rPr>
              <a:t> `</a:t>
            </a:r>
          </a:p>
          <a:p>
            <a:r>
              <a:rPr lang="de-DE" sz="1800">
                <a:solidFill>
                  <a:prstClr val="black"/>
                </a:solidFill>
              </a:rPr>
              <a:t>   </a:t>
            </a:r>
            <a:r>
              <a:rPr lang="de-DE" sz="1800">
                <a:solidFill>
                  <a:srgbClr val="000080"/>
                </a:solidFill>
              </a:rPr>
              <a:t>-ComputerName</a:t>
            </a:r>
            <a:r>
              <a:rPr lang="de-DE" sz="1800">
                <a:solidFill>
                  <a:prstClr val="black"/>
                </a:solidFill>
              </a:rPr>
              <a:t> </a:t>
            </a:r>
            <a:r>
              <a:rPr lang="de-DE" sz="1800">
                <a:solidFill>
                  <a:srgbClr val="FF4500"/>
                </a:solidFill>
              </a:rPr>
              <a:t>$nanoname</a:t>
            </a:r>
            <a:r>
              <a:rPr lang="de-DE" sz="1800">
                <a:solidFill>
                  <a:prstClr val="black"/>
                </a:solidFill>
              </a:rPr>
              <a:t> </a:t>
            </a:r>
          </a:p>
          <a:p>
            <a:endParaRPr lang="de-DE" sz="1800">
              <a:solidFill>
                <a:prstClr val="black"/>
              </a:solidFill>
            </a:endParaRPr>
          </a:p>
          <a:p>
            <a:r>
              <a:rPr lang="de-DE" sz="1800">
                <a:solidFill>
                  <a:prstClr val="black"/>
                </a:solidFill>
              </a:rPr>
              <a:t> 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411039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>
</file>

<file path=ppt/theme/theme1.xml><?xml version="1.0" encoding="utf-8"?>
<a:theme xmlns:a="http://schemas.openxmlformats.org/drawingml/2006/main" name="www.IT-Visions.de">
  <a:themeElements>
    <a:clrScheme name="www.IT-Visions.d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70C0"/>
      </a:hlink>
      <a:folHlink>
        <a:srgbClr val="B2B2B2"/>
      </a:folHlink>
    </a:clrScheme>
    <a:fontScheme name="Präsentation IT-Object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Tahoma" pitchFamily="34" charset="0"/>
          </a:defRPr>
        </a:defPPr>
      </a:lstStyle>
    </a:lnDef>
  </a:objectDefaults>
  <a:extraClrSchemeLst>
    <a:extraClrScheme>
      <a:clrScheme name="Präsentation IT-Objec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 IT-Object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 IT-Object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 IT-Object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 IT-Object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 IT-Object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 IT-Object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ogo U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White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ITV</Template>
  <TotalTime>0</TotalTime>
  <Words>624</Words>
  <Application>Microsoft Office PowerPoint</Application>
  <PresentationFormat>Bildschirmpräsentation (4:3)</PresentationFormat>
  <Paragraphs>585</Paragraphs>
  <Slides>23</Slides>
  <Notes>23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11</vt:i4>
      </vt:variant>
      <vt:variant>
        <vt:lpstr>Design</vt:lpstr>
      </vt:variant>
      <vt:variant>
        <vt:i4>6</vt:i4>
      </vt:variant>
      <vt:variant>
        <vt:lpstr>Folientitel</vt:lpstr>
      </vt:variant>
      <vt:variant>
        <vt:i4>23</vt:i4>
      </vt:variant>
    </vt:vector>
  </HeadingPairs>
  <TitlesOfParts>
    <vt:vector size="40" baseType="lpstr">
      <vt:lpstr>Arial</vt:lpstr>
      <vt:lpstr>Calibri</vt:lpstr>
      <vt:lpstr>Roboto</vt:lpstr>
      <vt:lpstr>Roboto Black</vt:lpstr>
      <vt:lpstr>Roboto Condensed</vt:lpstr>
      <vt:lpstr>Segoe UI</vt:lpstr>
      <vt:lpstr>Segoe UI Light</vt:lpstr>
      <vt:lpstr>Symbol</vt:lpstr>
      <vt:lpstr>Tahoma</vt:lpstr>
      <vt:lpstr>Ubuntu Mono</vt:lpstr>
      <vt:lpstr>WOL_Reg</vt:lpstr>
      <vt:lpstr>www.IT-Visions.de</vt:lpstr>
      <vt:lpstr>1_Custom Design</vt:lpstr>
      <vt:lpstr>Custom Design</vt:lpstr>
      <vt:lpstr>2_Custom Design</vt:lpstr>
      <vt:lpstr>Logo Up</vt:lpstr>
      <vt:lpstr>White </vt:lpstr>
      <vt:lpstr>Nano Server  Administration</vt:lpstr>
      <vt:lpstr>PowerPoint-Präsentation</vt:lpstr>
      <vt:lpstr>PowerPoint-Präsentation</vt:lpstr>
      <vt:lpstr>Codename Tuva</vt:lpstr>
      <vt:lpstr>PowerPoint-Präsentation</vt:lpstr>
      <vt:lpstr>PowerPoint-Präsentation</vt:lpstr>
      <vt:lpstr>Footprints</vt:lpstr>
      <vt:lpstr>PowerPoint-Präsentation</vt:lpstr>
      <vt:lpstr>PowerPoint-Präsentation</vt:lpstr>
      <vt:lpstr>Recovery console</vt:lpstr>
      <vt:lpstr>Workgroup vs. Domain</vt:lpstr>
      <vt:lpstr>Running apps on Nano</vt:lpstr>
      <vt:lpstr>PowerPoint-Präsentation</vt:lpstr>
      <vt:lpstr>Demo</vt:lpstr>
      <vt:lpstr>Remote Server Mgmt Tools</vt:lpstr>
      <vt:lpstr>RSMT: Processes</vt:lpstr>
      <vt:lpstr>RSMT: Regedit </vt:lpstr>
      <vt:lpstr>RSMT: DevMgmt </vt:lpstr>
      <vt:lpstr>Shadows of the past</vt:lpstr>
      <vt:lpstr>PowerPoint-Präsentation</vt:lpstr>
      <vt:lpstr>PowerPoint-Präsentation</vt:lpstr>
      <vt:lpstr>Questions? </vt:lpstr>
      <vt:lpstr>Thank you!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dc:description/>
  <cp:lastModifiedBy/>
  <cp:revision>1</cp:revision>
  <dcterms:created xsi:type="dcterms:W3CDTF">2016-04-20T13:43:10Z</dcterms:created>
  <dcterms:modified xsi:type="dcterms:W3CDTF">2016-05-05T18:40:51Z</dcterms:modified>
</cp:coreProperties>
</file>