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813" r:id="rId2"/>
    <p:sldMasterId id="2147483809" r:id="rId3"/>
    <p:sldMasterId id="2147483815" r:id="rId4"/>
    <p:sldMasterId id="2147483817" r:id="rId5"/>
  </p:sldMasterIdLst>
  <p:notesMasterIdLst>
    <p:notesMasterId r:id="rId31"/>
  </p:notesMasterIdLst>
  <p:handoutMasterIdLst>
    <p:handoutMasterId r:id="rId32"/>
  </p:handoutMasterIdLst>
  <p:sldIdLst>
    <p:sldId id="316" r:id="rId6"/>
    <p:sldId id="315" r:id="rId7"/>
    <p:sldId id="318" r:id="rId8"/>
    <p:sldId id="332" r:id="rId9"/>
    <p:sldId id="302" r:id="rId10"/>
    <p:sldId id="331" r:id="rId11"/>
    <p:sldId id="333" r:id="rId12"/>
    <p:sldId id="311" r:id="rId13"/>
    <p:sldId id="336" r:id="rId14"/>
    <p:sldId id="337" r:id="rId15"/>
    <p:sldId id="338" r:id="rId16"/>
    <p:sldId id="340" r:id="rId17"/>
    <p:sldId id="339" r:id="rId18"/>
    <p:sldId id="341" r:id="rId19"/>
    <p:sldId id="343" r:id="rId20"/>
    <p:sldId id="344" r:id="rId21"/>
    <p:sldId id="349" r:id="rId22"/>
    <p:sldId id="345" r:id="rId23"/>
    <p:sldId id="322" r:id="rId24"/>
    <p:sldId id="351" r:id="rId25"/>
    <p:sldId id="348" r:id="rId26"/>
    <p:sldId id="330" r:id="rId27"/>
    <p:sldId id="326" r:id="rId28"/>
    <p:sldId id="314" r:id="rId29"/>
    <p:sldId id="346" r:id="rId30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AF647"/>
    <a:srgbClr val="FFFF00"/>
    <a:srgbClr val="006400"/>
    <a:srgbClr val="011F51"/>
    <a:srgbClr val="000080"/>
    <a:srgbClr val="E6CDE6"/>
    <a:srgbClr val="008080"/>
    <a:srgbClr val="012456"/>
    <a:srgbClr val="232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3" autoAdjust="0"/>
    <p:restoredTop sz="90170" autoAdjust="0"/>
  </p:normalViewPr>
  <p:slideViewPr>
    <p:cSldViewPr>
      <p:cViewPr varScale="1">
        <p:scale>
          <a:sx n="110" d="100"/>
          <a:sy n="110" d="100"/>
        </p:scale>
        <p:origin x="9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-732"/>
    </p:cViewPr>
  </p:sorterViewPr>
  <p:notesViewPr>
    <p:cSldViewPr>
      <p:cViewPr>
        <p:scale>
          <a:sx n="75" d="100"/>
          <a:sy n="75" d="100"/>
        </p:scale>
        <p:origin x="3384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73" y="9432321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b" anchorCtr="0" compatLnSpc="1">
            <a:prstTxWarp prst="textNoShape">
              <a:avLst/>
            </a:prstTxWarp>
          </a:bodyPr>
          <a:lstStyle>
            <a:lvl1pPr algn="r"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de-DE" sz="800">
                <a:latin typeface="Calibri" panose="020F0502020204030204" pitchFamily="34" charset="0"/>
              </a:rPr>
              <a:t>@thorstenbutz </a:t>
            </a:r>
            <a:fld id="{89F6080D-010B-4BB8-A880-C44531D4C9AB}" type="slidenum">
              <a:rPr lang="de-DE" sz="800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e-DE" sz="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t" anchorCtr="0" compatLnSpc="1">
            <a:prstTxWarp prst="textNoShape">
              <a:avLst/>
            </a:prstTxWarp>
          </a:bodyPr>
          <a:lstStyle>
            <a:lvl1pPr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73" y="0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t" anchorCtr="0" compatLnSpc="1">
            <a:prstTxWarp prst="textNoShape">
              <a:avLst/>
            </a:prstTxWarp>
          </a:bodyPr>
          <a:lstStyle>
            <a:lvl1pPr algn="r"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23" y="4716160"/>
            <a:ext cx="5440019" cy="44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21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b" anchorCtr="0" compatLnSpc="1">
            <a:prstTxWarp prst="textNoShape">
              <a:avLst/>
            </a:prstTxWarp>
          </a:bodyPr>
          <a:lstStyle>
            <a:lvl1pPr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73" y="9432321"/>
            <a:ext cx="2948071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5" tIns="46563" rIns="93125" bIns="46563" numCol="1" anchor="b" anchorCtr="0" compatLnSpc="1">
            <a:prstTxWarp prst="textNoShape">
              <a:avLst/>
            </a:prstTxWarp>
          </a:bodyPr>
          <a:lstStyle>
            <a:lvl1pPr algn="r" defTabSz="931515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C6D6275-D5B4-459A-B2A3-212CA60D2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9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en-US"/>
              <a:t>PowerShell Conference Europe</a:t>
            </a:r>
          </a:p>
          <a:p>
            <a:r>
              <a:rPr lang="en-US"/>
              <a:t>Hannover, 2016</a:t>
            </a:r>
          </a:p>
          <a:p>
            <a:r>
              <a:rPr lang="en-US"/>
              <a:t>www.psconf.eu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158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87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10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2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07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388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91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47303" y="4716160"/>
            <a:ext cx="5672339" cy="4468185"/>
          </a:xfrm>
        </p:spPr>
        <p:txBody>
          <a:bodyPr/>
          <a:lstStyle/>
          <a:p>
            <a:pPr marL="441244" lvl="1" defTabSz="882487">
              <a:defRPr/>
            </a:pPr>
            <a:r>
              <a:rPr lang="de-DE">
                <a:latin typeface="Arial" panose="020B0604020202020204" pitchFamily="34" charset="0"/>
              </a:rPr>
              <a:t>"Principiis obsta" = Resist the beginnings </a:t>
            </a:r>
            <a:endParaRPr lang="de-DE"/>
          </a:p>
          <a:p>
            <a:pPr marL="441244" lvl="1"/>
            <a:r>
              <a:rPr lang="en-US" kern="0"/>
              <a:t>https://en.wikiquote.org/wiki/Ovid</a:t>
            </a:r>
          </a:p>
          <a:p>
            <a:pPr marL="441244" lvl="1"/>
            <a:endParaRPr lang="de-DE" kern="0"/>
          </a:p>
          <a:p>
            <a:pPr marL="441244" lvl="1"/>
            <a:r>
              <a:rPr lang="de-DE" kern="0"/>
              <a:t>https://msdn.microsoft.com/library/dn169221.aspx</a:t>
            </a:r>
          </a:p>
          <a:p>
            <a:pPr marL="441244" lvl="1"/>
            <a:endParaRPr lang="de-DE" kern="0"/>
          </a:p>
          <a:p>
            <a:pPr marL="441244" lvl="1"/>
            <a:r>
              <a:rPr lang="en-US" kern="0"/>
              <a:t>Malformed cmdlets:</a:t>
            </a:r>
            <a:endParaRPr lang="de-DE" kern="0"/>
          </a:p>
          <a:p>
            <a:pPr marL="441244" lvl="1"/>
            <a:r>
              <a:rPr lang="de-DE" kern="0"/>
              <a:t>New-MsolServicePrincipalAddresses</a:t>
            </a:r>
          </a:p>
          <a:p>
            <a:pPr marL="441244" lvl="1"/>
            <a:r>
              <a:rPr lang="de-DE" kern="0"/>
              <a:t>Set-MsolDomainFederationSettings</a:t>
            </a:r>
          </a:p>
          <a:p>
            <a:pPr marL="441244" lvl="1"/>
            <a:r>
              <a:rPr lang="de-DE" kern="0"/>
              <a:t>Set-MsolCompanySettings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78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de-DE"/>
              <a:t>https://upload.wikimedia.org/wikipedia/commons/e/ed/Stapellauf.jpg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21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47303" y="4716160"/>
            <a:ext cx="5672339" cy="4468185"/>
          </a:xfrm>
        </p:spPr>
        <p:txBody>
          <a:bodyPr/>
          <a:lstStyle/>
          <a:p>
            <a:pPr marL="441244" lvl="1"/>
            <a:endParaRPr lang="de-DE" kern="0"/>
          </a:p>
          <a:p>
            <a:pPr marL="441244" lvl="1" defTabSz="882487">
              <a:defRPr/>
            </a:pPr>
            <a:r>
              <a:rPr lang="de-DE">
                <a:latin typeface="Arial" panose="020B0604020202020204" pitchFamily="34" charset="0"/>
              </a:rPr>
              <a:t>"Principiis obsta" = Resist the beginnings </a:t>
            </a:r>
            <a:endParaRPr lang="de-DE"/>
          </a:p>
          <a:p>
            <a:pPr marL="441244" lvl="1"/>
            <a:r>
              <a:rPr lang="en-US" kern="0"/>
              <a:t>https://en.wikiquote.org/wiki/Ovid</a:t>
            </a:r>
          </a:p>
          <a:p>
            <a:pPr marL="441244" lvl="1"/>
            <a:endParaRPr lang="de-DE" kern="0"/>
          </a:p>
          <a:p>
            <a:pPr marL="441244" lvl="1"/>
            <a:r>
              <a:rPr lang="en-US" kern="0"/>
              <a:t>Malformed cmdlets:</a:t>
            </a:r>
            <a:endParaRPr lang="de-DE" kern="0"/>
          </a:p>
          <a:p>
            <a:pPr marL="441244" lvl="1"/>
            <a:r>
              <a:rPr lang="de-DE" kern="0"/>
              <a:t>New-MsolServicePrincipalAddresses</a:t>
            </a:r>
          </a:p>
          <a:p>
            <a:pPr marL="441244" lvl="1"/>
            <a:r>
              <a:rPr lang="de-DE" kern="0"/>
              <a:t>Set-MsolDomainFederationSettings</a:t>
            </a:r>
          </a:p>
          <a:p>
            <a:pPr marL="441244" lvl="1"/>
            <a:r>
              <a:rPr lang="de-DE" kern="0"/>
              <a:t>Set-MsolCompanySettings</a:t>
            </a:r>
          </a:p>
          <a:p>
            <a:pPr marL="441244" lvl="1"/>
            <a:r>
              <a:rPr lang="en-US" kern="0"/>
              <a:t>Reference:</a:t>
            </a:r>
          </a:p>
          <a:p>
            <a:pPr marL="441244" lvl="1"/>
            <a:r>
              <a:rPr lang="de-DE" kern="0"/>
              <a:t>https://msdn.microsoft.com/library/dn169221.aspx</a:t>
            </a:r>
          </a:p>
          <a:p>
            <a:pPr marL="441244" lvl="1"/>
            <a:endParaRPr lang="de-DE" ker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232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50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527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577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de-DE"/>
              <a:t>http://www.jsnover.com/Docs/MonadManifesto.pdf</a:t>
            </a:r>
          </a:p>
          <a:p>
            <a:r>
              <a:rPr lang="en-US"/>
              <a:t>Page 3: </a:t>
            </a:r>
          </a:p>
          <a:p>
            <a:endParaRPr lang="en-US"/>
          </a:p>
          <a:p>
            <a:r>
              <a:rPr lang="en-US"/>
              <a:t>"4 New Approaches </a:t>
            </a:r>
          </a:p>
          <a:p>
            <a:r>
              <a:rPr lang="en-US"/>
              <a:t>Monad takes new approaches to the issues of 1) building commands, 2) composing solutions 3) management models and 4) management GUIs. The Monad architecture flows from the following observations:</a:t>
            </a:r>
          </a:p>
          <a:p>
            <a:pPr marL="220622" indent="-220622">
              <a:buAutoNum type="arabicPeriod"/>
            </a:pPr>
            <a:r>
              <a:rPr lang="en-US"/>
              <a:t>Most solutions are home brewed and composed out of existing commands by administrators. </a:t>
            </a:r>
          </a:p>
          <a:p>
            <a:r>
              <a:rPr lang="en-US"/>
              <a:t>2. Most solutions are focused on either automating management or providing ad hoc fixes. </a:t>
            </a:r>
          </a:p>
          <a:p>
            <a:r>
              <a:rPr lang="en-US"/>
              <a:t>3. Most administrators are para-programmers. They either don’t have the desire, skill or (more often), the time to do sophisticated programming. </a:t>
            </a:r>
          </a:p>
          <a:p>
            <a:r>
              <a:rPr lang="en-US"/>
              <a:t>4. Most application developers won’t make their code manageable unless there is immediate and substantial user benefit. "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39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de-DE"/>
              <a:t>https://twitter.com/nixcraft/status/705848396926464000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185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05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502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28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endParaRPr lang="de-DE"/>
          </a:p>
          <a:p>
            <a:r>
              <a:rPr lang="de-DE"/>
              <a:t>Edvard Munch -  en.wikipedia,</a:t>
            </a:r>
            <a:r>
              <a:rPr lang="de-DE" baseline="0"/>
              <a:t> public domain</a:t>
            </a:r>
          </a:p>
          <a:p>
            <a:r>
              <a:rPr lang="de-DE"/>
              <a:t>https://commons.wikimedia.org/w/index.php?curid=37640961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93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7575" y="4716160"/>
            <a:ext cx="5202067" cy="4468185"/>
          </a:xfrm>
        </p:spPr>
        <p:txBody>
          <a:bodyPr/>
          <a:lstStyle/>
          <a:p>
            <a:r>
              <a:rPr lang="en-US"/>
              <a:t>Helge Klein</a:t>
            </a:r>
          </a:p>
          <a:p>
            <a:r>
              <a:rPr lang="en-US"/>
              <a:t>What I Hate About Powershell</a:t>
            </a:r>
          </a:p>
          <a:p>
            <a:r>
              <a:rPr lang="en-US"/>
              <a:t>https://helgeklein.com/blog/2014/11/hate-powershell/</a:t>
            </a:r>
          </a:p>
          <a:p>
            <a:endParaRPr lang="en-US"/>
          </a:p>
          <a:p>
            <a:r>
              <a:rPr lang="en-US"/>
              <a:t>What are PowerShell's strengths and weaknesses?</a:t>
            </a:r>
          </a:p>
          <a:p>
            <a:r>
              <a:rPr lang="de-DE"/>
              <a:t>Christian Bitter</a:t>
            </a:r>
          </a:p>
          <a:p>
            <a:pPr defTabSz="882487">
              <a:defRPr/>
            </a:pPr>
            <a:r>
              <a:rPr lang="de-DE"/>
              <a:t> https://www.quora.com/What-are-PowerShells-strengths-and-weaknesses</a:t>
            </a:r>
          </a:p>
          <a:p>
            <a:endParaRPr lang="de-DE"/>
          </a:p>
          <a:p>
            <a:r>
              <a:rPr lang="de-DE"/>
              <a:t>Things n' Stuff</a:t>
            </a:r>
          </a:p>
          <a:p>
            <a:r>
              <a:rPr lang="de-DE"/>
              <a:t>http://geek.co.il/2013/03/17/powershell-still-sucks</a:t>
            </a:r>
          </a:p>
          <a:p>
            <a:endParaRPr lang="de-DE"/>
          </a:p>
          <a:p>
            <a:r>
              <a:rPr lang="en-US"/>
              <a:t>Michael Otey | Windows IT Pro</a:t>
            </a:r>
          </a:p>
          <a:p>
            <a:r>
              <a:rPr lang="de-DE"/>
              <a:t>Top Ten: PowerShell Annoyances </a:t>
            </a:r>
          </a:p>
          <a:p>
            <a:pPr defTabSz="882487">
              <a:defRPr/>
            </a:pPr>
            <a:r>
              <a:rPr lang="de-DE"/>
              <a:t>http://windowsitpro.com/powershell/top-ten-powershell-annoyances</a:t>
            </a:r>
          </a:p>
          <a:p>
            <a:endParaRPr lang="en-US"/>
          </a:p>
          <a:p>
            <a:r>
              <a:rPr lang="en-US"/>
              <a:t>Rick Strahl</a:t>
            </a:r>
            <a:r>
              <a:rPr lang="en-US" baseline="0"/>
              <a:t> (on Twitter)</a:t>
            </a:r>
          </a:p>
          <a:p>
            <a:r>
              <a:rPr lang="de-DE"/>
              <a:t>https://twitter.com/rickstrahl/status/598171607492743168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58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06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28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10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84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</a:t>
            </a:r>
            <a:endParaRPr lang="de-DE"/>
          </a:p>
          <a:p>
            <a:pPr algn="ctr"/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01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412776"/>
            <a:ext cx="7772400" cy="930027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none" baseline="0">
                <a:solidFill>
                  <a:schemeClr val="bg1"/>
                </a:solidFill>
                <a:effectLst>
                  <a:outerShdw blurRad="38100" dist="50800" dir="5400000" algn="t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Black" panose="02000000000000000000" pitchFamily="2" charset="0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74440" y="6093296"/>
            <a:ext cx="4617640" cy="564083"/>
          </a:xfrm>
        </p:spPr>
        <p:txBody>
          <a:bodyPr anchor="t"/>
          <a:lstStyle>
            <a:lvl1pPr marL="0" indent="0" algn="l">
              <a:buNone/>
              <a:defRPr sz="2000" i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/>
              <a:t>Presenter</a:t>
            </a:r>
            <a:r>
              <a:rPr lang="de-DE" dirty="0"/>
              <a:t> Name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2781300"/>
            <a:ext cx="7772400" cy="935038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6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She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4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700808"/>
            <a:ext cx="8229600" cy="2088232"/>
          </a:xfrm>
          <a:prstGeom prst="rect">
            <a:avLst/>
          </a:prstGeom>
        </p:spPr>
        <p:txBody>
          <a:bodyPr/>
          <a:lstStyle>
            <a:lvl1pPr>
              <a:defRPr sz="12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en-US" dirty="0"/>
              <a:t>Demo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221087"/>
            <a:ext cx="8208963" cy="2160241"/>
          </a:xfrm>
        </p:spPr>
        <p:txBody>
          <a:bodyPr/>
          <a:lstStyle>
            <a:lvl1pPr algn="ctr">
              <a:defRPr baseline="0">
                <a:solidFill>
                  <a:srgbClr val="17175D"/>
                </a:solidFill>
              </a:defRPr>
            </a:lvl1pPr>
          </a:lstStyle>
          <a:p>
            <a:pPr lvl="0"/>
            <a:r>
              <a:rPr lang="en-US" dirty="0"/>
              <a:t>Description of 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1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700808"/>
            <a:ext cx="8229600" cy="2088232"/>
          </a:xfrm>
          <a:prstGeom prst="rect">
            <a:avLst/>
          </a:prstGeom>
        </p:spPr>
        <p:txBody>
          <a:bodyPr/>
          <a:lstStyle>
            <a:lvl1pPr>
              <a:defRPr sz="12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en-US" dirty="0"/>
              <a:t>Demo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221087"/>
            <a:ext cx="8208963" cy="2160241"/>
          </a:xfrm>
        </p:spPr>
        <p:txBody>
          <a:bodyPr/>
          <a:lstStyle>
            <a:lvl1pPr algn="ctr">
              <a:defRPr baseline="0">
                <a:solidFill>
                  <a:srgbClr val="17175D"/>
                </a:solidFill>
              </a:defRPr>
            </a:lvl1pPr>
          </a:lstStyle>
          <a:p>
            <a:pPr lvl="0"/>
            <a:r>
              <a:rPr lang="en-US" dirty="0"/>
              <a:t>Description of 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7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0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 b="1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3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28600" dist="1016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 cap="none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392488"/>
          </a:xfrm>
        </p:spPr>
        <p:txBody>
          <a:bodyPr/>
          <a:lstStyle>
            <a:lvl1pPr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 defTabSz="444500">
              <a:buFont typeface="Arial" pitchFamily="34" charset="0"/>
              <a:buChar char="•"/>
              <a:tabLst>
                <a:tab pos="355600" algn="l"/>
                <a:tab pos="7620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4589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248472" cy="4464496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248472" cy="4464496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2566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8640960" cy="2160240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4149080"/>
            <a:ext cx="8640960" cy="2160240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8077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943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werShe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7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3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7000">
              <a:srgbClr val="23238D"/>
            </a:gs>
            <a:gs pos="100000">
              <a:srgbClr val="011F5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533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1200" i="1">
              <a:solidFill>
                <a:schemeClr val="tx1"/>
              </a:solidFill>
              <a:effectLst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3" y="1268760"/>
            <a:ext cx="8694737" cy="44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40" y="6035434"/>
            <a:ext cx="3459487" cy="6918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7" r:id="rId3"/>
    <p:sldLayoutId id="2147483803" r:id="rId4"/>
    <p:sldLayoutId id="2147483801" r:id="rId5"/>
    <p:sldLayoutId id="2147483808" r:id="rId6"/>
    <p:sldLayoutId id="2147483799" r:id="rId7"/>
    <p:sldLayoutId id="2147483812" r:id="rId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0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9" r:id="rId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709" y="5460867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1116"/>
          <a:stretch/>
        </p:blipFill>
        <p:spPr>
          <a:xfrm>
            <a:off x="19844" y="342321"/>
            <a:ext cx="9180512" cy="653959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-36512" y="318410"/>
            <a:ext cx="9186630" cy="6539590"/>
          </a:xfrm>
          <a:prstGeom prst="rect">
            <a:avLst/>
          </a:prstGeom>
          <a:solidFill>
            <a:srgbClr val="012456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2808312"/>
          </a:xfrm>
        </p:spPr>
        <p:txBody>
          <a:bodyPr/>
          <a:lstStyle/>
          <a:p>
            <a:pPr algn="l"/>
            <a:r>
              <a:rPr lang="de-DE"/>
              <a:t>I hate</a:t>
            </a:r>
            <a:br>
              <a:rPr lang="de-DE"/>
            </a:br>
            <a:r>
              <a:rPr lang="de-DE"/>
              <a:t>PowerShell!</a:t>
            </a:r>
            <a:br>
              <a:rPr lang="de-DE"/>
            </a:br>
            <a:br>
              <a:rPr lang="de-DE"/>
            </a:br>
            <a:r>
              <a:rPr lang="en-US" sz="2400"/>
              <a:t>about</a:t>
            </a:r>
            <a:br>
              <a:rPr lang="en-US" sz="2400"/>
            </a:br>
            <a:r>
              <a:rPr lang="en-US" sz="2400"/>
              <a:t>the bad, </a:t>
            </a:r>
            <a:br>
              <a:rPr lang="en-US" sz="2400"/>
            </a:br>
            <a:r>
              <a:rPr lang="en-US" sz="2400"/>
              <a:t>the worse </a:t>
            </a:r>
            <a:br>
              <a:rPr lang="en-US" sz="2400"/>
            </a:br>
            <a:r>
              <a:rPr lang="en-US" sz="2400"/>
              <a:t>and the ugly</a:t>
            </a:r>
            <a:br>
              <a:rPr lang="en-US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Thorsten Butz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40" y="6035434"/>
            <a:ext cx="3459487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194257"/>
            <a:ext cx="8892480" cy="540309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de-DE" sz="2400">
                <a:solidFill>
                  <a:srgbClr val="006400"/>
                </a:solidFill>
              </a:rPr>
              <a:t># 8: Consinstency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srgbClr val="800080"/>
                </a:solidFill>
              </a:rPr>
              <a:t>1</a:t>
            </a:r>
            <a:r>
              <a:rPr lang="de-DE" sz="2400">
                <a:solidFill>
                  <a:srgbClr val="A9A9A9"/>
                </a:solidFill>
              </a:rPr>
              <a:t>..</a:t>
            </a:r>
            <a:r>
              <a:rPr lang="de-DE" sz="2400">
                <a:solidFill>
                  <a:srgbClr val="800080"/>
                </a:solidFill>
              </a:rPr>
              <a:t>5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|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ForEach-Object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{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FF4500"/>
                </a:solidFill>
              </a:rPr>
              <a:t>$_</a:t>
            </a:r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}</a:t>
            </a:r>
          </a:p>
          <a:p>
            <a:pPr marL="457200" lvl="1" indent="0">
              <a:buNone/>
            </a:pP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srgbClr val="00008B"/>
                </a:solidFill>
              </a:rPr>
              <a:t>while</a:t>
            </a:r>
            <a:r>
              <a:rPr lang="de-DE" sz="2400">
                <a:solidFill>
                  <a:prstClr val="black"/>
                </a:solidFill>
              </a:rPr>
              <a:t> (</a:t>
            </a:r>
            <a:r>
              <a:rPr lang="de-DE" sz="2400">
                <a:solidFill>
                  <a:srgbClr val="FF4500"/>
                </a:solidFill>
              </a:rPr>
              <a:t>$b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-lt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00080"/>
                </a:solidFill>
              </a:rPr>
              <a:t>5</a:t>
            </a:r>
            <a:r>
              <a:rPr lang="de-DE" sz="2400">
                <a:solidFill>
                  <a:prstClr val="black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{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</a:t>
            </a:r>
            <a:r>
              <a:rPr lang="de-DE" sz="2400">
                <a:solidFill>
                  <a:srgbClr val="FF4500"/>
                </a:solidFill>
              </a:rPr>
              <a:t>$b</a:t>
            </a:r>
            <a:r>
              <a:rPr lang="de-DE" sz="2400">
                <a:solidFill>
                  <a:srgbClr val="A9A9A9"/>
                </a:solidFill>
              </a:rPr>
              <a:t>++ </a:t>
            </a:r>
          </a:p>
          <a:p>
            <a:pPr marL="457200" lvl="1" indent="0">
              <a:buNone/>
            </a:pPr>
            <a:r>
              <a:rPr lang="de-DE" sz="2400">
                <a:solidFill>
                  <a:srgbClr val="A9A9A9"/>
                </a:solidFill>
              </a:rPr>
              <a:t>    </a:t>
            </a:r>
            <a:r>
              <a:rPr lang="de-DE" sz="2400">
                <a:solidFill>
                  <a:srgbClr val="FF4500"/>
                </a:solidFill>
              </a:rPr>
              <a:t>$b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 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}</a:t>
            </a:r>
          </a:p>
        </p:txBody>
      </p:sp>
      <p:grpSp>
        <p:nvGrpSpPr>
          <p:cNvPr id="6" name="Gruppieren 5"/>
          <p:cNvGrpSpPr/>
          <p:nvPr/>
        </p:nvGrpSpPr>
        <p:grpSpPr>
          <a:xfrm rot="1015414">
            <a:off x="4774650" y="1761602"/>
            <a:ext cx="3168650" cy="1863725"/>
            <a:chOff x="2514092" y="3475258"/>
            <a:chExt cx="3168650" cy="1863725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1056231">
              <a:off x="2710150" y="3578226"/>
              <a:ext cx="2776537" cy="1214438"/>
            </a:xfrm>
            <a:prstGeom prst="roundRect">
              <a:avLst>
                <a:gd name="adj" fmla="val 16667"/>
              </a:avLst>
            </a:prstGeom>
            <a:noFill/>
            <a:ln w="1524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6600" b="1">
                  <a:solidFill>
                    <a:srgbClr val="990033"/>
                  </a:solidFill>
                  <a:latin typeface="Calibri" panose="020F0502020204030204" pitchFamily="34" charset="0"/>
                </a:rPr>
                <a:t>ERROR</a:t>
              </a:r>
            </a:p>
          </p:txBody>
        </p:sp>
        <p:pic>
          <p:nvPicPr>
            <p:cNvPr id="8" name="Picture 7" descr="stamp-effect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8068">
              <a:off x="2514092" y="3475258"/>
              <a:ext cx="316865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3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7666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de-DE" sz="2400">
                <a:solidFill>
                  <a:srgbClr val="006400"/>
                </a:solidFill>
              </a:rPr>
              <a:t> </a:t>
            </a:r>
            <a:endParaRPr lang="de-DE" sz="2400">
              <a:solidFill>
                <a:prstClr val="black"/>
              </a:solidFill>
            </a:endParaRPr>
          </a:p>
          <a:p>
            <a:r>
              <a:rPr lang="en-US" sz="2400">
                <a:solidFill>
                  <a:srgbClr val="006400"/>
                </a:solidFill>
              </a:rPr>
              <a:t> # 7: Keep it simple? </a:t>
            </a:r>
          </a:p>
          <a:p>
            <a:r>
              <a:rPr lang="en-US" sz="2400">
                <a:solidFill>
                  <a:srgbClr val="0000FF"/>
                </a:solidFill>
              </a:rPr>
              <a:t> Get-Process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A9A9A9"/>
                </a:solidFill>
              </a:rPr>
              <a:t>|</a:t>
            </a:r>
            <a:r>
              <a:rPr lang="en-US" sz="2400">
                <a:solidFill>
                  <a:prstClr val="black"/>
                </a:solidFill>
              </a:rPr>
              <a:t> </a:t>
            </a:r>
          </a:p>
          <a:p>
            <a:r>
              <a:rPr lang="en-US" sz="2400">
                <a:solidFill>
                  <a:prstClr val="black"/>
                </a:solidFill>
              </a:rPr>
              <a:t>   </a:t>
            </a:r>
            <a:r>
              <a:rPr lang="en-US" sz="2400">
                <a:solidFill>
                  <a:srgbClr val="0000FF"/>
                </a:solidFill>
              </a:rPr>
              <a:t>Where-Object</a:t>
            </a:r>
            <a:r>
              <a:rPr lang="en-US" sz="2400">
                <a:solidFill>
                  <a:prstClr val="black"/>
                </a:solidFill>
              </a:rPr>
              <a:t> { </a:t>
            </a:r>
            <a:r>
              <a:rPr lang="en-US" sz="2400">
                <a:solidFill>
                  <a:srgbClr val="FF4500"/>
                </a:solidFill>
              </a:rPr>
              <a:t>$_</a:t>
            </a:r>
            <a:r>
              <a:rPr lang="en-US" sz="2400">
                <a:solidFill>
                  <a:srgbClr val="A9A9A9"/>
                </a:solidFill>
              </a:rPr>
              <a:t>.</a:t>
            </a:r>
            <a:r>
              <a:rPr lang="en-US" sz="2400">
                <a:solidFill>
                  <a:prstClr val="black"/>
                </a:solidFill>
              </a:rPr>
              <a:t>WS </a:t>
            </a:r>
            <a:r>
              <a:rPr lang="en-US" sz="2400">
                <a:solidFill>
                  <a:srgbClr val="A9A9A9"/>
                </a:solidFill>
              </a:rPr>
              <a:t>-gt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800080"/>
                </a:solidFill>
              </a:rPr>
              <a:t>40MB</a:t>
            </a:r>
            <a:r>
              <a:rPr lang="en-US" sz="2400">
                <a:solidFill>
                  <a:prstClr val="black"/>
                </a:solidFill>
              </a:rPr>
              <a:t>} </a:t>
            </a:r>
            <a:r>
              <a:rPr lang="en-US" sz="2400">
                <a:solidFill>
                  <a:srgbClr val="A9A9A9"/>
                </a:solidFill>
              </a:rPr>
              <a:t>|</a:t>
            </a:r>
            <a:r>
              <a:rPr lang="en-US" sz="2400">
                <a:solidFill>
                  <a:prstClr val="black"/>
                </a:solidFill>
              </a:rPr>
              <a:t> </a:t>
            </a:r>
          </a:p>
          <a:p>
            <a:r>
              <a:rPr lang="en-US" sz="2400">
                <a:solidFill>
                  <a:prstClr val="black"/>
                </a:solidFill>
              </a:rPr>
              <a:t>     </a:t>
            </a:r>
            <a:r>
              <a:rPr lang="en-US" sz="2400">
                <a:solidFill>
                  <a:srgbClr val="0000FF"/>
                </a:solidFill>
              </a:rPr>
              <a:t>Sort- Object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8A2BE2"/>
                </a:solidFill>
              </a:rPr>
              <a:t>WS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-Descending</a:t>
            </a:r>
            <a:r>
              <a:rPr lang="en-US" sz="2400">
                <a:solidFill>
                  <a:prstClr val="black"/>
                </a:solidFill>
              </a:rPr>
              <a:t> </a:t>
            </a:r>
          </a:p>
          <a:p>
            <a:r>
              <a:rPr lang="de-DE" sz="2400">
                <a:solidFill>
                  <a:srgbClr val="0000FF"/>
                </a:solidFill>
              </a:rPr>
              <a:t> </a:t>
            </a:r>
          </a:p>
          <a:p>
            <a:r>
              <a:rPr lang="de-DE" sz="2400">
                <a:solidFill>
                  <a:srgbClr val="0000FF"/>
                </a:solidFill>
              </a:rPr>
              <a:t> Get-Process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|</a:t>
            </a:r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r>
              <a:rPr lang="de-DE" sz="2400">
                <a:solidFill>
                  <a:prstClr val="black"/>
                </a:solidFill>
              </a:rPr>
              <a:t>   </a:t>
            </a:r>
            <a:r>
              <a:rPr lang="de-DE" sz="2400">
                <a:solidFill>
                  <a:srgbClr val="0000FF"/>
                </a:solidFill>
              </a:rPr>
              <a:t>where</a:t>
            </a:r>
            <a:r>
              <a:rPr lang="de-DE" sz="2400">
                <a:solidFill>
                  <a:prstClr val="black"/>
                </a:solidFill>
              </a:rPr>
              <a:t> { </a:t>
            </a:r>
            <a:r>
              <a:rPr lang="de-DE" sz="2400">
                <a:solidFill>
                  <a:srgbClr val="FF4500"/>
                </a:solidFill>
              </a:rPr>
              <a:t>$PSITEM</a:t>
            </a:r>
            <a:r>
              <a:rPr lang="de-DE" sz="2400">
                <a:solidFill>
                  <a:srgbClr val="A9A9A9"/>
                </a:solidFill>
              </a:rPr>
              <a:t>.</a:t>
            </a:r>
            <a:r>
              <a:rPr lang="de-DE" sz="2400">
                <a:solidFill>
                  <a:prstClr val="black"/>
                </a:solidFill>
              </a:rPr>
              <a:t>WS </a:t>
            </a:r>
            <a:r>
              <a:rPr lang="de-DE" sz="2400">
                <a:solidFill>
                  <a:srgbClr val="A9A9A9"/>
                </a:solidFill>
              </a:rPr>
              <a:t>-gt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00080"/>
                </a:solidFill>
              </a:rPr>
              <a:t>40MB</a:t>
            </a:r>
            <a:r>
              <a:rPr lang="de-DE" sz="2400">
                <a:solidFill>
                  <a:prstClr val="black"/>
                </a:solidFill>
              </a:rPr>
              <a:t> } </a:t>
            </a:r>
            <a:r>
              <a:rPr lang="de-DE" sz="2400">
                <a:solidFill>
                  <a:srgbClr val="A9A9A9"/>
                </a:solidFill>
              </a:rPr>
              <a:t>|</a:t>
            </a:r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r>
              <a:rPr lang="de-DE" sz="2400">
                <a:solidFill>
                  <a:prstClr val="black"/>
                </a:solidFill>
              </a:rPr>
              <a:t>     </a:t>
            </a:r>
            <a:r>
              <a:rPr lang="de-DE" sz="2400">
                <a:solidFill>
                  <a:srgbClr val="0000FF"/>
                </a:solidFill>
              </a:rPr>
              <a:t>sort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A2BE2"/>
                </a:solidFill>
              </a:rPr>
              <a:t>WS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80"/>
                </a:solidFill>
              </a:rPr>
              <a:t>-Descending</a:t>
            </a:r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r>
              <a:rPr lang="de-DE" sz="2400">
                <a:solidFill>
                  <a:srgbClr val="0000FF"/>
                </a:solidFill>
              </a:rPr>
              <a:t>  </a:t>
            </a:r>
          </a:p>
          <a:p>
            <a:r>
              <a:rPr lang="de-DE" sz="2400">
                <a:solidFill>
                  <a:srgbClr val="0000FF"/>
                </a:solidFill>
              </a:rPr>
              <a:t> ps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|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?</a:t>
            </a:r>
            <a:r>
              <a:rPr lang="de-DE" sz="2400">
                <a:solidFill>
                  <a:prstClr val="black"/>
                </a:solidFill>
              </a:rPr>
              <a:t>  { </a:t>
            </a:r>
            <a:r>
              <a:rPr lang="de-DE" sz="2400">
                <a:solidFill>
                  <a:srgbClr val="FF4500"/>
                </a:solidFill>
              </a:rPr>
              <a:t>$_</a:t>
            </a:r>
            <a:r>
              <a:rPr lang="de-DE" sz="2400">
                <a:solidFill>
                  <a:srgbClr val="A9A9A9"/>
                </a:solidFill>
              </a:rPr>
              <a:t>.</a:t>
            </a:r>
            <a:r>
              <a:rPr lang="de-DE" sz="2400">
                <a:solidFill>
                  <a:prstClr val="black"/>
                </a:solidFill>
              </a:rPr>
              <a:t>WS </a:t>
            </a:r>
            <a:r>
              <a:rPr lang="de-DE" sz="2400">
                <a:solidFill>
                  <a:srgbClr val="A9A9A9"/>
                </a:solidFill>
              </a:rPr>
              <a:t>-gt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00080"/>
                </a:solidFill>
              </a:rPr>
              <a:t>40MB</a:t>
            </a:r>
            <a:r>
              <a:rPr lang="de-DE" sz="2400">
                <a:solidFill>
                  <a:prstClr val="black"/>
                </a:solidFill>
              </a:rPr>
              <a:t> }  </a:t>
            </a:r>
            <a:r>
              <a:rPr lang="de-DE" sz="2400">
                <a:solidFill>
                  <a:srgbClr val="A9A9A9"/>
                </a:solidFill>
              </a:rPr>
              <a:t>|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sort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A2BE2"/>
                </a:solidFill>
              </a:rPr>
              <a:t>WS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80"/>
                </a:solidFill>
              </a:rPr>
              <a:t>-des</a:t>
            </a:r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endParaRPr lang="de-DE" sz="2400">
              <a:solidFill>
                <a:srgbClr val="0000FF"/>
              </a:solidFill>
            </a:endParaRPr>
          </a:p>
          <a:p>
            <a:r>
              <a:rPr lang="de-DE" sz="2400">
                <a:solidFill>
                  <a:srgbClr val="0000FF"/>
                </a:solidFill>
              </a:rPr>
              <a:t> ps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|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?</a:t>
            </a:r>
            <a:r>
              <a:rPr lang="de-DE" sz="2400">
                <a:solidFill>
                  <a:prstClr val="black"/>
                </a:solidFill>
              </a:rPr>
              <a:t>  </a:t>
            </a:r>
            <a:r>
              <a:rPr lang="de-DE" sz="2400">
                <a:solidFill>
                  <a:srgbClr val="8A2BE2"/>
                </a:solidFill>
              </a:rPr>
              <a:t>WS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80"/>
                </a:solidFill>
              </a:rPr>
              <a:t>-gt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00080"/>
                </a:solidFill>
              </a:rPr>
              <a:t>40MB</a:t>
            </a:r>
            <a:r>
              <a:rPr lang="de-DE" sz="2400">
                <a:solidFill>
                  <a:prstClr val="black"/>
                </a:solidFill>
              </a:rPr>
              <a:t>  </a:t>
            </a:r>
            <a:r>
              <a:rPr lang="de-DE" sz="2400">
                <a:solidFill>
                  <a:srgbClr val="A9A9A9"/>
                </a:solidFill>
              </a:rPr>
              <a:t>|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sort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A2BE2"/>
                </a:solidFill>
              </a:rPr>
              <a:t>WS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80"/>
                </a:solidFill>
              </a:rPr>
              <a:t>-des</a:t>
            </a:r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endParaRPr lang="de-DE" sz="2400">
              <a:solidFill>
                <a:prstClr val="black"/>
              </a:solidFill>
            </a:endParaRPr>
          </a:p>
          <a:p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None/>
            </a:pPr>
            <a:endParaRPr lang="de-DE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9252" y="1052736"/>
            <a:ext cx="8784976" cy="554461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DE" sz="2400">
                <a:solidFill>
                  <a:srgbClr val="006400"/>
                </a:solidFill>
              </a:rPr>
              <a:t>  # 6: Mr Bool and the evil [switch]</a:t>
            </a:r>
            <a:endParaRPr lang="de-DE" sz="2400">
              <a:solidFill>
                <a:prstClr val="black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  </a:t>
            </a:r>
            <a:r>
              <a:rPr lang="de-DE" sz="2400">
                <a:solidFill>
                  <a:srgbClr val="0000FF"/>
                </a:solidFill>
              </a:rPr>
              <a:t>Get-NetFirewallRule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80"/>
                </a:solidFill>
              </a:rPr>
              <a:t>-Enabled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A2BE2"/>
                </a:solidFill>
              </a:rPr>
              <a:t>true</a:t>
            </a:r>
            <a:endParaRPr lang="de-DE" sz="2400">
              <a:solidFill>
                <a:prstClr val="black"/>
              </a:solidFill>
            </a:endParaRPr>
          </a:p>
          <a:p>
            <a:r>
              <a:rPr lang="de-DE" sz="2400">
                <a:solidFill>
                  <a:srgbClr val="0000FF"/>
                </a:solidFill>
              </a:rPr>
              <a:t>  New-ADUser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B0000"/>
                </a:solidFill>
              </a:rPr>
              <a:t>'Donald'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80"/>
                </a:solidFill>
              </a:rPr>
              <a:t>-Enabled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FF4500"/>
                </a:solidFill>
              </a:rPr>
              <a:t>$true</a:t>
            </a:r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r>
              <a:rPr lang="de-DE" sz="2400">
                <a:solidFill>
                  <a:srgbClr val="0000FF"/>
                </a:solidFill>
              </a:rPr>
              <a:t>  Remove-ADUser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B0000"/>
                </a:solidFill>
              </a:rPr>
              <a:t>'Donald'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80"/>
                </a:solidFill>
              </a:rPr>
              <a:t>-Confirm:</a:t>
            </a:r>
            <a:r>
              <a:rPr lang="de-DE" sz="2400">
                <a:solidFill>
                  <a:srgbClr val="FF4500"/>
                </a:solidFill>
              </a:rPr>
              <a:t>$false</a:t>
            </a:r>
            <a:r>
              <a:rPr lang="de-DE" sz="2400">
                <a:solidFill>
                  <a:prstClr val="black"/>
                </a:solidFill>
              </a:rPr>
              <a:t>  </a:t>
            </a:r>
          </a:p>
          <a:p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endParaRPr lang="de-DE" sz="2400">
              <a:solidFill>
                <a:prstClr val="black"/>
              </a:solidFill>
            </a:endParaRPr>
          </a:p>
          <a:p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None/>
            </a:pPr>
            <a:endParaRPr lang="de-DE" sz="2400">
              <a:solidFill>
                <a:prstClr val="black"/>
              </a:solidFill>
            </a:endParaRPr>
          </a:p>
        </p:txBody>
      </p:sp>
      <p:pic>
        <p:nvPicPr>
          <p:cNvPr id="3" name="Picture 2" descr="https://upload.wikimedia.org/wikipedia/commons/c/ce/George_Boole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494314" cy="33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54461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DE" sz="2400">
                <a:solidFill>
                  <a:srgbClr val="006400"/>
                </a:solidFill>
              </a:rPr>
              <a:t>  # 5: Nice try …  </a:t>
            </a:r>
            <a:endParaRPr lang="de-DE" sz="2400">
              <a:solidFill>
                <a:prstClr val="black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  </a:t>
            </a:r>
            <a:r>
              <a:rPr lang="de-DE" sz="2400">
                <a:solidFill>
                  <a:srgbClr val="0000FF"/>
                </a:solidFill>
              </a:rPr>
              <a:t>Get-ADAccountAuthorizationGroup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A2BE2"/>
                </a:solidFill>
              </a:rPr>
              <a:t>BloatT </a:t>
            </a:r>
          </a:p>
          <a:p>
            <a:endParaRPr lang="de-DE" sz="2400"/>
          </a:p>
          <a:p>
            <a:r>
              <a:rPr lang="en-US" sz="2400">
                <a:solidFill>
                  <a:srgbClr val="0000FF"/>
                </a:solidFill>
              </a:rPr>
              <a:t> </a:t>
            </a:r>
            <a:endParaRPr lang="de-DE" sz="2400">
              <a:highlight>
                <a:srgbClr val="FFFFFF"/>
              </a:highlight>
            </a:endParaRPr>
          </a:p>
          <a:p>
            <a:endParaRPr lang="de-DE" sz="2400">
              <a:solidFill>
                <a:prstClr val="black"/>
              </a:solidFill>
            </a:endParaRPr>
          </a:p>
          <a:p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endParaRPr lang="de-DE" sz="2400">
              <a:solidFill>
                <a:prstClr val="black"/>
              </a:solidFill>
            </a:endParaRPr>
          </a:p>
          <a:p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None/>
            </a:pPr>
            <a:endParaRPr lang="de-DE" sz="2400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2420888"/>
            <a:ext cx="8712968" cy="4176464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800">
                <a:solidFill>
                  <a:srgbClr val="FF0000"/>
                </a:solidFill>
                <a:effectLst/>
                <a:latin typeface="Ubuntu Mono" panose="020B0509030602030204" pitchFamily="49" charset="0"/>
              </a:rPr>
              <a:t> </a:t>
            </a:r>
            <a:r>
              <a:rPr lang="en-US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Ubuntu Mono" panose="020B0509030602030204" pitchFamily="49" charset="0"/>
              </a:rPr>
              <a:t>Get-ADAccountAuthorizationGroup : An unspecified error has occurred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Ubuntu Mono" panose="020B0509030602030204" pitchFamily="49" charset="0"/>
              </a:rPr>
              <a:t>At line:1 char:1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Ubuntu Mono" panose="020B0509030602030204" pitchFamily="49" charset="0"/>
              </a:rPr>
              <a:t>+ Get-ADAccountAuthorizationGroup BloatT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Ubuntu Mono" panose="020B0509030602030204" pitchFamily="49" charset="0"/>
              </a:rPr>
              <a:t>+ ~~~~~~~~~~~~~~~~~~~~~~~~~~~~~~~~~~~~~~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Ubuntu Mono" panose="020B0509030602030204" pitchFamily="49" charset="0"/>
              </a:rPr>
              <a:t>    + CategoryInfo          : NotSpecified: (BloatT:ADAccount) [Get-ADAccountAuthorizationGroup], ADException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e-DE" sz="180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Ubuntu Mono" panose="020B0509030602030204" pitchFamily="49" charset="0"/>
              </a:rPr>
              <a:t>    + FullyQualifiedErrorId : ActiveDirectoryServer:0,Microsoft.ActiveDirectory.Management.Commands.GetADAccountAuthorizationGr </a:t>
            </a:r>
            <a:endParaRPr lang="de-DE">
              <a:solidFill>
                <a:srgbClr val="FF0000"/>
              </a:solidFill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80528" y="1052736"/>
            <a:ext cx="9073008" cy="568863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de-DE" sz="2400">
                <a:solidFill>
                  <a:srgbClr val="006400"/>
                </a:solidFill>
              </a:rPr>
              <a:t># 4: T</a:t>
            </a:r>
            <a:r>
              <a:rPr lang="en-US" sz="2400">
                <a:solidFill>
                  <a:srgbClr val="006400"/>
                </a:solidFill>
              </a:rPr>
              <a:t>he impact of speed has been greatly exaggerated</a:t>
            </a:r>
          </a:p>
          <a:p>
            <a:pPr marL="457200" lvl="1" indent="0">
              <a:buNone/>
            </a:pPr>
            <a:r>
              <a:rPr lang="de-DE" sz="2400">
                <a:solidFill>
                  <a:srgbClr val="FF4500"/>
                </a:solidFill>
              </a:rPr>
              <a:t>$count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00080"/>
                </a:solidFill>
              </a:rPr>
              <a:t>10000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srgbClr val="A9A9A9"/>
                </a:solidFill>
              </a:rPr>
              <a:t>[</a:t>
            </a:r>
            <a:r>
              <a:rPr lang="de-DE" sz="2400">
                <a:solidFill>
                  <a:srgbClr val="008080"/>
                </a:solidFill>
              </a:rPr>
              <a:t>System.Collections.ArrayList</a:t>
            </a:r>
            <a:r>
              <a:rPr lang="de-DE" sz="2400">
                <a:solidFill>
                  <a:srgbClr val="A9A9A9"/>
                </a:solidFill>
              </a:rPr>
              <a:t>]</a:t>
            </a:r>
            <a:r>
              <a:rPr lang="de-DE" sz="2400">
                <a:solidFill>
                  <a:srgbClr val="FF4500"/>
                </a:solidFill>
              </a:rPr>
              <a:t>$al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@()</a:t>
            </a:r>
          </a:p>
          <a:p>
            <a:pPr marL="457200" lvl="1" indent="0">
              <a:buNone/>
            </a:pPr>
            <a:r>
              <a:rPr lang="en-US" sz="2400">
                <a:solidFill>
                  <a:srgbClr val="00008B"/>
                </a:solidFill>
              </a:rPr>
              <a:t>foreach</a:t>
            </a:r>
            <a:r>
              <a:rPr lang="en-US" sz="2400">
                <a:solidFill>
                  <a:prstClr val="black"/>
                </a:solidFill>
              </a:rPr>
              <a:t> (</a:t>
            </a:r>
            <a:r>
              <a:rPr lang="en-US" sz="2400">
                <a:solidFill>
                  <a:srgbClr val="FF4500"/>
                </a:solidFill>
              </a:rPr>
              <a:t>$i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00008B"/>
                </a:solidFill>
              </a:rPr>
              <a:t>in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800080"/>
                </a:solidFill>
              </a:rPr>
              <a:t>1</a:t>
            </a:r>
            <a:r>
              <a:rPr lang="en-US" sz="2400">
                <a:solidFill>
                  <a:srgbClr val="A9A9A9"/>
                </a:solidFill>
              </a:rPr>
              <a:t>..</a:t>
            </a:r>
            <a:r>
              <a:rPr lang="en-US" sz="2400">
                <a:solidFill>
                  <a:srgbClr val="FF4500"/>
                </a:solidFill>
              </a:rPr>
              <a:t>$count</a:t>
            </a:r>
            <a:r>
              <a:rPr lang="en-US" sz="2400">
                <a:solidFill>
                  <a:prstClr val="black"/>
                </a:solidFill>
              </a:rPr>
              <a:t>) </a:t>
            </a:r>
            <a:r>
              <a:rPr lang="de-DE" sz="2400">
                <a:solidFill>
                  <a:prstClr val="black"/>
                </a:solidFill>
              </a:rPr>
              <a:t>{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</a:t>
            </a:r>
            <a:r>
              <a:rPr lang="de-DE" sz="2400">
                <a:solidFill>
                  <a:srgbClr val="FF4500"/>
                </a:solidFill>
              </a:rPr>
              <a:t>$test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Get-Random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</a:t>
            </a:r>
            <a:r>
              <a:rPr lang="de-DE" sz="2400">
                <a:solidFill>
                  <a:srgbClr val="FF4500"/>
                </a:solidFill>
              </a:rPr>
              <a:t>$al</a:t>
            </a:r>
            <a:r>
              <a:rPr lang="de-DE" sz="2400">
                <a:solidFill>
                  <a:srgbClr val="A9A9A9"/>
                </a:solidFill>
              </a:rPr>
              <a:t>.</a:t>
            </a:r>
            <a:r>
              <a:rPr lang="de-DE" sz="2400">
                <a:solidFill>
                  <a:prstClr val="black"/>
                </a:solidFill>
              </a:rPr>
              <a:t>Add(</a:t>
            </a:r>
            <a:r>
              <a:rPr lang="de-DE" sz="2400">
                <a:solidFill>
                  <a:srgbClr val="FF4500"/>
                </a:solidFill>
              </a:rPr>
              <a:t>$test</a:t>
            </a:r>
            <a:r>
              <a:rPr lang="de-DE" sz="2400">
                <a:solidFill>
                  <a:prstClr val="black"/>
                </a:solidFill>
              </a:rPr>
              <a:t>)  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}</a:t>
            </a:r>
          </a:p>
          <a:p>
            <a:pPr marL="457200" lvl="1" indent="0">
              <a:buNone/>
            </a:pPr>
            <a:r>
              <a:rPr lang="de-DE" sz="2400">
                <a:solidFill>
                  <a:srgbClr val="A9A9A9"/>
                </a:solidFill>
              </a:rPr>
              <a:t>[</a:t>
            </a:r>
            <a:r>
              <a:rPr lang="de-DE" sz="2400">
                <a:solidFill>
                  <a:srgbClr val="008080"/>
                </a:solidFill>
              </a:rPr>
              <a:t>array</a:t>
            </a:r>
            <a:r>
              <a:rPr lang="de-DE" sz="2400">
                <a:solidFill>
                  <a:srgbClr val="A9A9A9"/>
                </a:solidFill>
              </a:rPr>
              <a:t>]</a:t>
            </a:r>
            <a:r>
              <a:rPr lang="de-DE" sz="2400">
                <a:solidFill>
                  <a:srgbClr val="FF4500"/>
                </a:solidFill>
              </a:rPr>
              <a:t>$arr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@()</a:t>
            </a:r>
          </a:p>
          <a:p>
            <a:pPr marL="457200" lvl="1" indent="0">
              <a:buNone/>
            </a:pPr>
            <a:r>
              <a:rPr lang="en-US" sz="2400">
                <a:solidFill>
                  <a:srgbClr val="00008B"/>
                </a:solidFill>
              </a:rPr>
              <a:t>foreach</a:t>
            </a:r>
            <a:r>
              <a:rPr lang="en-US" sz="2400">
                <a:solidFill>
                  <a:prstClr val="black"/>
                </a:solidFill>
              </a:rPr>
              <a:t> (</a:t>
            </a:r>
            <a:r>
              <a:rPr lang="en-US" sz="2400">
                <a:solidFill>
                  <a:srgbClr val="FF4500"/>
                </a:solidFill>
              </a:rPr>
              <a:t>$i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00008B"/>
                </a:solidFill>
              </a:rPr>
              <a:t>in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srgbClr val="800080"/>
                </a:solidFill>
              </a:rPr>
              <a:t>1</a:t>
            </a:r>
            <a:r>
              <a:rPr lang="en-US" sz="2400">
                <a:solidFill>
                  <a:srgbClr val="A9A9A9"/>
                </a:solidFill>
              </a:rPr>
              <a:t>..</a:t>
            </a:r>
            <a:r>
              <a:rPr lang="en-US" sz="2400">
                <a:solidFill>
                  <a:srgbClr val="FF4500"/>
                </a:solidFill>
              </a:rPr>
              <a:t>$count</a:t>
            </a:r>
            <a:r>
              <a:rPr lang="en-US" sz="2400">
                <a:solidFill>
                  <a:prstClr val="black"/>
                </a:solidFill>
              </a:rPr>
              <a:t>) {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</a:t>
            </a:r>
            <a:r>
              <a:rPr lang="de-DE" sz="2400">
                <a:solidFill>
                  <a:srgbClr val="FF4500"/>
                </a:solidFill>
              </a:rPr>
              <a:t>$test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Get-Random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</a:t>
            </a:r>
            <a:r>
              <a:rPr lang="de-DE" sz="2400">
                <a:solidFill>
                  <a:srgbClr val="FF4500"/>
                </a:solidFill>
              </a:rPr>
              <a:t>$arr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+=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FF4500"/>
                </a:solidFill>
              </a:rPr>
              <a:t>$test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}</a:t>
            </a:r>
          </a:p>
          <a:p>
            <a:r>
              <a:rPr lang="de-DE" sz="240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None/>
            </a:pP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2400">
              <a:solidFill>
                <a:prstClr val="black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 rot="604591">
            <a:off x="5142652" y="3547808"/>
            <a:ext cx="3168650" cy="1863725"/>
            <a:chOff x="4872501" y="1445224"/>
            <a:chExt cx="3168650" cy="1863725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536116">
              <a:off x="5068558" y="1460637"/>
              <a:ext cx="2776537" cy="1214438"/>
            </a:xfrm>
            <a:prstGeom prst="roundRect">
              <a:avLst>
                <a:gd name="adj" fmla="val 16667"/>
              </a:avLst>
            </a:prstGeom>
            <a:noFill/>
            <a:ln w="1524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5400" b="1">
                  <a:solidFill>
                    <a:srgbClr val="990033"/>
                  </a:solidFill>
                  <a:latin typeface="Calibri" panose="020F0502020204030204" pitchFamily="34" charset="0"/>
                </a:rPr>
                <a:t>DANGER</a:t>
              </a:r>
            </a:p>
          </p:txBody>
        </p:sp>
        <p:pic>
          <p:nvPicPr>
            <p:cNvPr id="9" name="Picture 7" descr="stamp-effect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7953">
              <a:off x="4872501" y="1445224"/>
              <a:ext cx="316865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8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.. of PowerShell annoyances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3: CDXML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" y="1360112"/>
            <a:ext cx="9116697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2: Principiis obsta!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t="-1" b="3805"/>
          <a:stretch/>
        </p:blipFill>
        <p:spPr>
          <a:xfrm>
            <a:off x="-36512" y="1484784"/>
            <a:ext cx="9201150" cy="5589240"/>
          </a:xfrm>
          <a:prstGeom prst="rect">
            <a:avLst/>
          </a:prstGeom>
        </p:spPr>
      </p:pic>
      <p:sp>
        <p:nvSpPr>
          <p:cNvPr id="14" name="Abgerundetes Rechteck 13"/>
          <p:cNvSpPr/>
          <p:nvPr/>
        </p:nvSpPr>
        <p:spPr>
          <a:xfrm flipV="1">
            <a:off x="7222615" y="3682398"/>
            <a:ext cx="314747" cy="47643"/>
          </a:xfrm>
          <a:prstGeom prst="roundRect">
            <a:avLst/>
          </a:prstGeom>
          <a:noFill/>
          <a:ln w="76200">
            <a:solidFill>
              <a:srgbClr val="FFFF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 rot="5400000" flipV="1">
            <a:off x="1937830" y="6380530"/>
            <a:ext cx="123105" cy="48422"/>
          </a:xfrm>
          <a:prstGeom prst="roundRect">
            <a:avLst/>
          </a:prstGeom>
          <a:noFill/>
          <a:ln w="76200"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 rot="5400000" flipV="1">
            <a:off x="2180719" y="6054300"/>
            <a:ext cx="123105" cy="48422"/>
          </a:xfrm>
          <a:prstGeom prst="roundRect">
            <a:avLst/>
          </a:prstGeom>
          <a:noFill/>
          <a:ln w="76200"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7497787" y="3140075"/>
            <a:ext cx="344463" cy="306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2386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1: To ship is to choose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1" b="-505"/>
          <a:stretch/>
        </p:blipFill>
        <p:spPr>
          <a:xfrm>
            <a:off x="0" y="1412776"/>
            <a:ext cx="9144000" cy="583264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949280"/>
            <a:ext cx="3459487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ixabay.com/get/608132c0d0f95fd5918d/1448386057/audience-828584_1920.jpg?dir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5" b="-4859"/>
          <a:stretch/>
        </p:blipFill>
        <p:spPr bwMode="auto">
          <a:xfrm>
            <a:off x="-180528" y="-244067"/>
            <a:ext cx="9345532" cy="74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04" y="2576464"/>
            <a:ext cx="9144000" cy="1728192"/>
          </a:xfrm>
        </p:spPr>
        <p:txBody>
          <a:bodyPr>
            <a:noAutofit/>
          </a:bodyPr>
          <a:lstStyle/>
          <a:p>
            <a:r>
              <a:rPr lang="en-US" sz="8800">
                <a:solidFill>
                  <a:srgbClr val="FFFF00"/>
                </a:solidFill>
              </a:rPr>
              <a:t>  </a:t>
            </a:r>
            <a:r>
              <a:rPr lang="en-US" sz="8800">
                <a:solidFill>
                  <a:srgbClr val="2AF647"/>
                </a:solidFill>
              </a:rPr>
              <a:t>Devs?  </a:t>
            </a:r>
            <a:r>
              <a:rPr lang="en-US" sz="8800">
                <a:solidFill>
                  <a:srgbClr val="FF3300"/>
                </a:solidFill>
              </a:rPr>
              <a:t>Ops?</a:t>
            </a:r>
            <a:endParaRPr lang="de-DE" sz="88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544616"/>
          </a:xfrm>
        </p:spPr>
        <p:txBody>
          <a:bodyPr>
            <a:noAutofit/>
          </a:bodyPr>
          <a:lstStyle/>
          <a:p>
            <a:r>
              <a:rPr lang="en-US" sz="2400"/>
              <a:t> </a:t>
            </a:r>
            <a:r>
              <a:rPr lang="de-DE" sz="2400"/>
              <a:t>  </a:t>
            </a:r>
            <a:r>
              <a:rPr lang="de-DE" sz="2400">
                <a:solidFill>
                  <a:srgbClr val="006400"/>
                </a:solidFill>
              </a:rPr>
              <a:t># about_me </a:t>
            </a:r>
            <a:endParaRPr lang="de-DE" sz="2400">
              <a:solidFill>
                <a:srgbClr val="FF4500"/>
              </a:solidFill>
            </a:endParaRPr>
          </a:p>
          <a:p>
            <a:pPr marL="457200" lvl="1" indent="0">
              <a:buNone/>
            </a:pPr>
            <a:endParaRPr lang="de-DE" sz="1200">
              <a:solidFill>
                <a:srgbClr val="FF4500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srgbClr val="FF4500"/>
                </a:solidFill>
              </a:rPr>
              <a:t>$speaker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@{ 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name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srgbClr val="8B0000"/>
                </a:solidFill>
              </a:rPr>
              <a:t>'Thorsten Butz'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jobrole </a:t>
            </a:r>
            <a:r>
              <a:rPr lang="de-DE" sz="2400">
                <a:solidFill>
                  <a:srgbClr val="A9A9A9"/>
                </a:solidFill>
              </a:rPr>
              <a:t>= </a:t>
            </a:r>
            <a:r>
              <a:rPr lang="de-DE" sz="2400">
                <a:solidFill>
                  <a:srgbClr val="8B0000"/>
                </a:solidFill>
              </a:rPr>
              <a:t>'Trainer'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'Consultant'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'Author'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certification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B0000"/>
                </a:solidFill>
              </a:rPr>
              <a:t>'MC*'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'LPIC-2'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@thorstenbutz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gplus.to/thorstenbutz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facebook.com/thbutz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thorsten-butz.de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slidingwindows.de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}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</a:t>
            </a:r>
            <a:endParaRPr lang="de-DE" sz="2400" dirty="0"/>
          </a:p>
        </p:txBody>
      </p:sp>
      <p:pic>
        <p:nvPicPr>
          <p:cNvPr id="4" name="Picture 4" descr="Folge mir auf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3573016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Desktop\gpl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4005064"/>
            <a:ext cx="3429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encrypted-tbn3.gstatic.com/images?q=tbn:ANd9GcS_1kMMrclsyfhU2THXnguNPE23pLxJEBFfBr4BJPMcCVcJXjLla-BR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13" y="4869160"/>
            <a:ext cx="397689" cy="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de/thumb/8/8b/Apple_Podcast_logo.svg/800px-Apple_Podcas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5301208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aqibsomal.com/wp-content/uploads/2015/10/faceboo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4437112"/>
            <a:ext cx="360554" cy="3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ixabay.com/get/608132c0d0f95fd5918d/1448386057/audience-828584_1920.jpg?dir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5" b="-4859"/>
          <a:stretch/>
        </p:blipFill>
        <p:spPr bwMode="auto">
          <a:xfrm>
            <a:off x="-180528" y="-244067"/>
            <a:ext cx="9345532" cy="74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07504" y="2381977"/>
            <a:ext cx="92127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8800">
                <a:solidFill>
                  <a:srgbClr val="FFFF00"/>
                </a:solidFill>
                <a:effectLst/>
                <a:latin typeface="Ubuntu Mono" panose="020B0509030602030204" pitchFamily="49" charset="0"/>
              </a:rPr>
              <a:t>DevOpsification!</a:t>
            </a:r>
            <a:endParaRPr lang="de-DE" sz="8800">
              <a:solidFill>
                <a:srgbClr val="FFFF00"/>
              </a:solidFill>
              <a:effectLst/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14175" r="14268" b="2989"/>
          <a:stretch/>
        </p:blipFill>
        <p:spPr>
          <a:xfrm>
            <a:off x="5886828" y="3509725"/>
            <a:ext cx="3271686" cy="332650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2054676" y="332656"/>
            <a:ext cx="55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20000"/>
                    </a:prstClr>
                  </a:outerShdw>
                </a:effectLst>
                <a:latin typeface="Ubuntu Mono" panose="020B0509030602030204" pitchFamily="49" charset="0"/>
              </a:rPr>
              <a:t>The monad manifesto</a:t>
            </a:r>
          </a:p>
        </p:txBody>
      </p:sp>
      <p:sp>
        <p:nvSpPr>
          <p:cNvPr id="8" name="Rechteck 7"/>
          <p:cNvSpPr/>
          <p:nvPr/>
        </p:nvSpPr>
        <p:spPr>
          <a:xfrm>
            <a:off x="827584" y="1340768"/>
            <a:ext cx="73448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"Most solutions are home brewed and composed out of existing commands by administrators.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Most solutions are focused on either automating management or providing ad hoc fixes.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Most administrators are para-programmers. They either don’t have the desire, skill or </a:t>
            </a:r>
            <a:b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</a:b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(more often), the time to do </a:t>
            </a:r>
            <a:b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</a:b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sophisticated programming.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Most application developers won’t make </a:t>
            </a:r>
            <a:b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</a:b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their code manageable unless there is </a:t>
            </a:r>
            <a:b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</a:br>
            <a:r>
              <a:rPr lang="en-US" sz="20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immediate and substantial user benefit"</a:t>
            </a:r>
            <a:endParaRPr lang="en-US" sz="200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36" y="69975"/>
            <a:ext cx="4995808" cy="65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rz 3"/>
          <p:cNvSpPr/>
          <p:nvPr/>
        </p:nvSpPr>
        <p:spPr>
          <a:xfrm>
            <a:off x="1439652" y="980728"/>
            <a:ext cx="6264696" cy="5040560"/>
          </a:xfrm>
          <a:prstGeom prst="heart">
            <a:avLst/>
          </a:prstGeom>
          <a:solidFill>
            <a:srgbClr val="011F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2204864"/>
            <a:ext cx="9144000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4800" b="1">
                <a:effectLst/>
                <a:latin typeface="+mj-lt"/>
                <a:cs typeface="Segoe UI" panose="020B0502040204020203" pitchFamily="34" charset="0"/>
              </a:rPr>
              <a:t>I love PowerShell !</a:t>
            </a:r>
          </a:p>
        </p:txBody>
      </p:sp>
    </p:spTree>
    <p:extLst>
      <p:ext uri="{BB962C8B-B14F-4D97-AF65-F5344CB8AC3E}">
        <p14:creationId xmlns:p14="http://schemas.microsoft.com/office/powerpoint/2010/main" val="36481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1"/>
            <a:ext cx="7772400" cy="3744416"/>
          </a:xfrm>
        </p:spPr>
        <p:txBody>
          <a:bodyPr/>
          <a:lstStyle/>
          <a:p>
            <a:r>
              <a:rPr lang="de-DE" sz="6000" err="1"/>
              <a:t>Questions</a:t>
            </a:r>
            <a:r>
              <a:rPr lang="de-DE" sz="6000"/>
              <a:t>?</a:t>
            </a:r>
            <a:br>
              <a:rPr lang="de-DE" sz="600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5877272"/>
            <a:ext cx="4175448" cy="73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3200" b="1">
                <a:solidFill>
                  <a:schemeClr val="bg1">
                    <a:lumMod val="85000"/>
                    <a:alpha val="32000"/>
                  </a:schemeClr>
                </a:solidFill>
                <a:effectLst/>
                <a:latin typeface="Ubuntu Mono" panose="020B0509030602030204" pitchFamily="49" charset="0"/>
              </a:rPr>
              <a:t>@thorstenbutz</a:t>
            </a:r>
          </a:p>
        </p:txBody>
      </p:sp>
    </p:spTree>
    <p:extLst>
      <p:ext uri="{BB962C8B-B14F-4D97-AF65-F5344CB8AC3E}">
        <p14:creationId xmlns:p14="http://schemas.microsoft.com/office/powerpoint/2010/main" val="41844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1"/>
            <a:ext cx="7772400" cy="3744416"/>
          </a:xfrm>
        </p:spPr>
        <p:txBody>
          <a:bodyPr/>
          <a:lstStyle/>
          <a:p>
            <a:r>
              <a:rPr lang="de-DE" sz="6000"/>
              <a:t>Thank you!</a:t>
            </a:r>
            <a:br>
              <a:rPr lang="de-DE" sz="600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5805264"/>
            <a:ext cx="4175448" cy="73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3200" b="1">
                <a:solidFill>
                  <a:schemeClr val="bg1">
                    <a:lumMod val="85000"/>
                    <a:alpha val="32000"/>
                  </a:schemeClr>
                </a:solidFill>
                <a:effectLst/>
                <a:latin typeface="Ubuntu Mono" panose="020B0509030602030204" pitchFamily="49" charset="0"/>
              </a:rPr>
              <a:t>@thorstenbutz</a:t>
            </a:r>
          </a:p>
        </p:txBody>
      </p:sp>
    </p:spTree>
    <p:extLst>
      <p:ext uri="{BB962C8B-B14F-4D97-AF65-F5344CB8AC3E}">
        <p14:creationId xmlns:p14="http://schemas.microsoft.com/office/powerpoint/2010/main" val="38414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7/The_Scream_Pastel.jpg/800px-The_Scream_Pas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02"/>
            <a:ext cx="5155558" cy="68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6696075" cy="4343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83163">
            <a:off x="-155420" y="172227"/>
            <a:ext cx="6343650" cy="2247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697">
            <a:off x="4106321" y="294082"/>
            <a:ext cx="9591675" cy="34480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377" y="3326401"/>
            <a:ext cx="7267575" cy="381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3494">
            <a:off x="-249196" y="4420841"/>
            <a:ext cx="7524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/>
          <p:cNvSpPr txBox="1">
            <a:spLocks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01245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Ubuntu Mono" panose="020B0509030602030204" pitchFamily="49" charset="0"/>
                <a:ea typeface="Roboto" panose="02000000000000000000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1500" b="1" kern="0" spc="220">
                <a:effectLst/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4000" b="1" kern="0" spc="220">
              <a:effectLst/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FontTx/>
              <a:buNone/>
            </a:pPr>
            <a:endParaRPr lang="en-US" sz="2000" b="1" kern="0" spc="220">
              <a:effectLst/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FontTx/>
              <a:buNone/>
            </a:pPr>
            <a:endParaRPr lang="en-US" sz="2000" b="1" kern="0" spc="220">
              <a:effectLst/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FontTx/>
              <a:buNone/>
            </a:pPr>
            <a:r>
              <a:rPr lang="en-US" sz="4000" b="1" kern="0" spc="220">
                <a:effectLst/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buFontTx/>
              <a:buNone/>
            </a:pPr>
            <a:r>
              <a:rPr lang="en-US" sz="4000" b="1" kern="0" spc="220">
                <a:effectLst/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buFontTx/>
              <a:buNone/>
            </a:pPr>
            <a:r>
              <a:rPr lang="en-US" b="1" kern="0" spc="220">
                <a:effectLst/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endParaRPr lang="en-US" sz="4000" b="1" kern="0" spc="220">
              <a:effectLst/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FontTx/>
              <a:buNone/>
            </a:pPr>
            <a:r>
              <a:rPr lang="en-US" sz="4000" b="1" kern="0" spc="220">
                <a:effectLst/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YOUR </a:t>
            </a:r>
          </a:p>
          <a:p>
            <a:pPr marL="0" indent="0" algn="ctr">
              <a:buFontTx/>
              <a:buNone/>
            </a:pPr>
            <a:r>
              <a:rPr lang="en-US" sz="4000" b="1" kern="0" spc="220">
                <a:effectLst/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MILEAGE </a:t>
            </a:r>
          </a:p>
          <a:p>
            <a:pPr marL="0" indent="0" algn="ctr">
              <a:buFontTx/>
              <a:buNone/>
            </a:pPr>
            <a:r>
              <a:rPr lang="en-US" sz="4000" b="1" kern="0" spc="220">
                <a:effectLst/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MAY VARY</a:t>
            </a:r>
          </a:p>
        </p:txBody>
      </p:sp>
      <p:pic>
        <p:nvPicPr>
          <p:cNvPr id="5" name="Picture 5" descr="C:\Users\ba\Downloads\yiog5bM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74" y="255069"/>
            <a:ext cx="2233061" cy="2233061"/>
          </a:xfrm>
          <a:prstGeom prst="rect">
            <a:avLst/>
          </a:prstGeom>
          <a:solidFill>
            <a:srgbClr val="012456"/>
          </a:solidFill>
          <a:extLst/>
        </p:spPr>
      </p:pic>
    </p:spTree>
    <p:extLst>
      <p:ext uri="{BB962C8B-B14F-4D97-AF65-F5344CB8AC3E}">
        <p14:creationId xmlns:p14="http://schemas.microsoft.com/office/powerpoint/2010/main" val="31097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578599"/>
            <a:ext cx="6000750" cy="126682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195736" y="332656"/>
            <a:ext cx="5262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20000"/>
                    </a:prstClr>
                  </a:outerShdw>
                </a:effectLst>
                <a:latin typeface="Ubuntu Mono" panose="020B0509030602030204" pitchFamily="49" charset="0"/>
              </a:rPr>
              <a:t>The usual suspects</a:t>
            </a:r>
          </a:p>
        </p:txBody>
      </p:sp>
      <p:sp>
        <p:nvSpPr>
          <p:cNvPr id="8" name="Rechteck 7"/>
          <p:cNvSpPr/>
          <p:nvPr/>
        </p:nvSpPr>
        <p:spPr>
          <a:xfrm>
            <a:off x="827584" y="145471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ComparisonOperators </a:t>
            </a:r>
            <a:r>
              <a:rPr lang="en-US" sz="2400">
                <a:solidFill>
                  <a:srgbClr val="011F5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Ubuntu Mono" panose="020B0509030602030204" pitchFamily="49" charset="0"/>
              </a:rPr>
              <a:t> </a:t>
            </a:r>
            <a:endParaRPr lang="en-US" sz="2400">
              <a:solidFill>
                <a:srgbClr val="011F51"/>
              </a:solidFill>
              <a:effectLst>
                <a:outerShdw blurRad="38100" dist="38100" dir="2700000" algn="tl">
                  <a:srgbClr val="E6CDE6"/>
                </a:outerShdw>
              </a:effectLst>
              <a:latin typeface="Ubuntu Mono" panose="020B0509030602030204" pitchFamily="49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ExecutionPolicies</a:t>
            </a:r>
            <a:r>
              <a:rPr lang="en-US" sz="24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Write-Host –foregroundcolor 'blue'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Strict mode, variable declaration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WMI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1F5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Powershell –ne 'Bash'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$yourOpinionGoesHere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Ubuntu Mono" panose="020B0509030602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63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42588"/>
            <a:ext cx="9144000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2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rPr>
              <a:t>My personal </a:t>
            </a:r>
          </a:p>
          <a:p>
            <a:pPr algn="ctr"/>
            <a:r>
              <a:rPr lang="en-US" sz="115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rPr>
              <a:t>TOP 1O LIST</a:t>
            </a:r>
          </a:p>
          <a:p>
            <a:pPr algn="ctr">
              <a:lnSpc>
                <a:spcPts val="3800"/>
              </a:lnSpc>
              <a:spcBef>
                <a:spcPts val="0"/>
              </a:spcBef>
            </a:pPr>
            <a:r>
              <a:rPr lang="en-US" sz="44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2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rPr>
              <a:t>of</a:t>
            </a:r>
            <a:r>
              <a:rPr lang="en-US" sz="8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8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2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rPr>
              <a:t>PowerShell</a:t>
            </a:r>
          </a:p>
          <a:p>
            <a:pPr algn="ctr"/>
            <a:r>
              <a:rPr lang="en-US" sz="44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2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rPr>
              <a:t>annoyances</a:t>
            </a:r>
            <a:endParaRPr lang="de-DE" sz="4400">
              <a:effectLst>
                <a:outerShdw blurRad="127000" dist="76200" dir="2700000" sx="104000" sy="104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7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908720"/>
            <a:ext cx="9324528" cy="5688632"/>
          </a:xfrm>
        </p:spPr>
        <p:txBody>
          <a:bodyPr>
            <a:noAutofit/>
          </a:bodyPr>
          <a:lstStyle/>
          <a:p>
            <a:endParaRPr lang="de-DE" sz="2400">
              <a:solidFill>
                <a:srgbClr val="00008B"/>
              </a:solidFill>
            </a:endParaRPr>
          </a:p>
          <a:p>
            <a:r>
              <a:rPr lang="de-DE" sz="2400">
                <a:solidFill>
                  <a:srgbClr val="006400"/>
                </a:solidFill>
              </a:rPr>
              <a:t> # 10: Walking on thin ice</a:t>
            </a:r>
          </a:p>
          <a:p>
            <a:r>
              <a:rPr lang="de-DE" sz="2400">
                <a:solidFill>
                  <a:srgbClr val="A9A9A9"/>
                </a:solidFill>
              </a:rPr>
              <a:t> [</a:t>
            </a:r>
            <a:r>
              <a:rPr lang="de-DE" sz="2400">
                <a:solidFill>
                  <a:srgbClr val="008080"/>
                </a:solidFill>
              </a:rPr>
              <a:t>System.ServiceProcess.ServiceController</a:t>
            </a:r>
            <a:r>
              <a:rPr lang="de-DE" sz="2400">
                <a:solidFill>
                  <a:srgbClr val="A9A9A9"/>
                </a:solidFill>
              </a:rPr>
              <a:t>]::</a:t>
            </a:r>
            <a:r>
              <a:rPr lang="de-DE" sz="2400">
                <a:solidFill>
                  <a:prstClr val="black"/>
                </a:solidFill>
              </a:rPr>
              <a:t>GetServices() </a:t>
            </a:r>
          </a:p>
          <a:p>
            <a:r>
              <a:rPr lang="de-DE" sz="2400">
                <a:solidFill>
                  <a:srgbClr val="0000FF"/>
                </a:solidFill>
              </a:rPr>
              <a:t> Get-Service</a:t>
            </a:r>
            <a:endParaRPr lang="de-DE" sz="2400">
              <a:solidFill>
                <a:prstClr val="black"/>
              </a:solidFill>
            </a:endParaRPr>
          </a:p>
          <a:p>
            <a:endParaRPr lang="de-DE" sz="2400">
              <a:solidFill>
                <a:srgbClr val="00008B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b="20965"/>
          <a:stretch/>
        </p:blipFill>
        <p:spPr>
          <a:xfrm>
            <a:off x="4745732" y="2395488"/>
            <a:ext cx="4001058" cy="3576326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 bwMode="auto">
          <a:xfrm>
            <a:off x="4067944" y="4183651"/>
            <a:ext cx="902034" cy="3121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103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88632"/>
          </a:xfrm>
        </p:spPr>
        <p:txBody>
          <a:bodyPr>
            <a:noAutofit/>
          </a:bodyPr>
          <a:lstStyle/>
          <a:p>
            <a:endParaRPr lang="de-DE" sz="2400">
              <a:solidFill>
                <a:srgbClr val="00008B"/>
              </a:solidFill>
            </a:endParaRPr>
          </a:p>
          <a:p>
            <a:r>
              <a:rPr lang="de-DE" sz="2400">
                <a:solidFill>
                  <a:srgbClr val="006400"/>
                </a:solidFill>
              </a:rPr>
              <a:t> # 9: Lost in translation</a:t>
            </a:r>
          </a:p>
          <a:p>
            <a:r>
              <a:rPr lang="de-DE" sz="2400">
                <a:solidFill>
                  <a:srgbClr val="8B0000"/>
                </a:solidFill>
              </a:rPr>
              <a:t> 'Mesut Özil'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-replace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B0000"/>
                </a:solidFill>
              </a:rPr>
              <a:t>'ö'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'oe'</a:t>
            </a:r>
            <a:endParaRPr lang="de-DE" sz="2400">
              <a:solidFill>
                <a:prstClr val="black"/>
              </a:solidFill>
            </a:endParaRPr>
          </a:p>
          <a:p>
            <a:r>
              <a:rPr lang="de-DE" sz="2400">
                <a:solidFill>
                  <a:srgbClr val="8B0000"/>
                </a:solidFill>
              </a:rPr>
              <a:t> 'Mesut Özil'</a:t>
            </a:r>
            <a:r>
              <a:rPr lang="de-DE" sz="2400">
                <a:solidFill>
                  <a:srgbClr val="A9A9A9"/>
                </a:solidFill>
              </a:rPr>
              <a:t>.</a:t>
            </a:r>
            <a:r>
              <a:rPr lang="de-DE" sz="2400">
                <a:solidFill>
                  <a:prstClr val="black"/>
                </a:solidFill>
              </a:rPr>
              <a:t>replace(</a:t>
            </a:r>
            <a:r>
              <a:rPr lang="de-DE" sz="2400">
                <a:solidFill>
                  <a:srgbClr val="8B0000"/>
                </a:solidFill>
              </a:rPr>
              <a:t>'ö'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'oe'</a:t>
            </a:r>
            <a:r>
              <a:rPr lang="de-DE" sz="2400">
                <a:solidFill>
                  <a:prstClr val="black"/>
                </a:solidFill>
              </a:rPr>
              <a:t>)</a:t>
            </a:r>
          </a:p>
          <a:p>
            <a:endParaRPr lang="de-DE" sz="2400">
              <a:solidFill>
                <a:srgbClr val="8B0000"/>
              </a:solidFill>
            </a:endParaRPr>
          </a:p>
          <a:p>
            <a:r>
              <a:rPr lang="de-DE" sz="2400">
                <a:solidFill>
                  <a:srgbClr val="8B0000"/>
                </a:solidFill>
              </a:rPr>
              <a:t> 'Mario Götze'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-replace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B0000"/>
                </a:solidFill>
              </a:rPr>
              <a:t>'\bö'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'oe'</a:t>
            </a:r>
            <a:endParaRPr lang="de-DE" sz="2400">
              <a:solidFill>
                <a:prstClr val="black"/>
              </a:solidFill>
            </a:endParaRPr>
          </a:p>
          <a:p>
            <a:r>
              <a:rPr lang="en-US" sz="2400">
                <a:solidFill>
                  <a:srgbClr val="8B0000"/>
                </a:solidFill>
              </a:rPr>
              <a:t> 'Mario Götze'</a:t>
            </a:r>
            <a:r>
              <a:rPr lang="en-US" sz="2400">
                <a:solidFill>
                  <a:srgbClr val="A9A9A9"/>
                </a:solidFill>
              </a:rPr>
              <a:t>.</a:t>
            </a:r>
            <a:r>
              <a:rPr lang="en-US" sz="2400">
                <a:solidFill>
                  <a:prstClr val="black"/>
                </a:solidFill>
              </a:rPr>
              <a:t>replace(</a:t>
            </a:r>
            <a:r>
              <a:rPr lang="en-US" sz="2400">
                <a:solidFill>
                  <a:srgbClr val="8B0000"/>
                </a:solidFill>
              </a:rPr>
              <a:t>'\bo'</a:t>
            </a:r>
            <a:r>
              <a:rPr lang="en-US" sz="2400">
                <a:solidFill>
                  <a:srgbClr val="A9A9A9"/>
                </a:solidFill>
              </a:rPr>
              <a:t>,</a:t>
            </a:r>
            <a:r>
              <a:rPr lang="en-US" sz="2400">
                <a:solidFill>
                  <a:srgbClr val="8B0000"/>
                </a:solidFill>
              </a:rPr>
              <a:t>'oe'</a:t>
            </a:r>
            <a:r>
              <a:rPr lang="en-US" sz="2400">
                <a:solidFill>
                  <a:prstClr val="black"/>
                </a:solidFill>
              </a:rPr>
              <a:t>)</a:t>
            </a:r>
          </a:p>
          <a:p>
            <a:endParaRPr lang="de-DE" sz="2400">
              <a:solidFill>
                <a:prstClr val="black"/>
              </a:solidFill>
            </a:endParaRPr>
          </a:p>
          <a:p>
            <a:endParaRPr lang="de-DE" sz="2400">
              <a:solidFill>
                <a:prstClr val="black"/>
              </a:solidFill>
            </a:endParaRPr>
          </a:p>
          <a:p>
            <a:endParaRPr lang="de-DE" sz="2400">
              <a:solidFill>
                <a:srgbClr val="000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www.IT-Visions.de">
  <a:themeElements>
    <a:clrScheme name="www.IT-Visions.d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Präsentation IT-Objec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lnDef>
  </a:objectDefaults>
  <a:extraClrSchemeLst>
    <a:extraClrScheme>
      <a:clrScheme name="Präsentation IT-Objec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IT-Objec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ITV</Template>
  <TotalTime>0</TotalTime>
  <Words>865</Words>
  <Application>Microsoft Office PowerPoint</Application>
  <PresentationFormat>Bildschirmpräsentation (4:3)</PresentationFormat>
  <Paragraphs>460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25</vt:i4>
      </vt:variant>
    </vt:vector>
  </HeadingPairs>
  <TitlesOfParts>
    <vt:vector size="40" baseType="lpstr">
      <vt:lpstr>Arial Unicode MS</vt:lpstr>
      <vt:lpstr>Arial</vt:lpstr>
      <vt:lpstr>Calibri</vt:lpstr>
      <vt:lpstr>Corbel</vt:lpstr>
      <vt:lpstr>Roboto</vt:lpstr>
      <vt:lpstr>Roboto Black</vt:lpstr>
      <vt:lpstr>Roboto Condensed</vt:lpstr>
      <vt:lpstr>Segoe UI</vt:lpstr>
      <vt:lpstr>Tahoma</vt:lpstr>
      <vt:lpstr>Ubuntu Mono</vt:lpstr>
      <vt:lpstr>www.IT-Visions.de</vt:lpstr>
      <vt:lpstr>1_Custom Design</vt:lpstr>
      <vt:lpstr>Custom Design</vt:lpstr>
      <vt:lpstr>2_Custom Design</vt:lpstr>
      <vt:lpstr>3_Custom Design</vt:lpstr>
      <vt:lpstr>I hate PowerShell!  about the bad,  the worse  and the ugly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Number 3: CDXML</vt:lpstr>
      <vt:lpstr>Number 2: Principiis obsta!</vt:lpstr>
      <vt:lpstr>PowerPoint-Präsentation</vt:lpstr>
      <vt:lpstr>Number 1: To ship is to choose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Questions? </vt:lpstr>
      <vt:lpstr>Thank you!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2016-04-21T06:59:20Z</dcterms:created>
  <dcterms:modified xsi:type="dcterms:W3CDTF">2016-05-05T18:48:51Z</dcterms:modified>
</cp:coreProperties>
</file>