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307" r:id="rId3"/>
    <p:sldId id="305" r:id="rId4"/>
    <p:sldId id="279" r:id="rId5"/>
    <p:sldId id="278" r:id="rId6"/>
    <p:sldId id="275" r:id="rId7"/>
    <p:sldId id="294" r:id="rId8"/>
    <p:sldId id="281" r:id="rId9"/>
    <p:sldId id="282" r:id="rId10"/>
    <p:sldId id="288" r:id="rId11"/>
    <p:sldId id="290" r:id="rId12"/>
    <p:sldId id="284" r:id="rId13"/>
    <p:sldId id="283" r:id="rId14"/>
    <p:sldId id="286" r:id="rId15"/>
    <p:sldId id="291" r:id="rId16"/>
    <p:sldId id="295" r:id="rId17"/>
    <p:sldId id="285" r:id="rId18"/>
    <p:sldId id="287" r:id="rId19"/>
    <p:sldId id="293" r:id="rId20"/>
    <p:sldId id="297" r:id="rId21"/>
    <p:sldId id="296" r:id="rId22"/>
    <p:sldId id="298" r:id="rId23"/>
    <p:sldId id="299" r:id="rId24"/>
    <p:sldId id="300" r:id="rId25"/>
    <p:sldId id="301" r:id="rId26"/>
    <p:sldId id="30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541"/>
    <a:srgbClr val="006400"/>
    <a:srgbClr val="01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24" autoAdjust="0"/>
  </p:normalViewPr>
  <p:slideViewPr>
    <p:cSldViewPr snapToGrid="0" snapToObjects="1">
      <p:cViewPr varScale="1">
        <p:scale>
          <a:sx n="112" d="100"/>
          <a:sy n="112" d="100"/>
        </p:scale>
        <p:origin x="978" y="10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D75B-8A5A-FD44-9880-573D936C7147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D6BD9-1CF7-F24C-93F0-DF8569BD2D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8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D4759-473F-5C47-A16C-211E5599F4A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929F6-E0D9-B44A-9A3A-69CDCA1B604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mtClean="0"/>
              <a:t>http</a:t>
            </a:r>
            <a:r>
              <a:rPr lang="de-DE"/>
              <a:t>://education.arrowecs.de/seminare</a:t>
            </a:r>
          </a:p>
          <a:p>
            <a:pPr>
              <a:lnSpc>
                <a:spcPct val="150000"/>
              </a:lnSpc>
            </a:pPr>
            <a:r>
              <a:rPr lang="de-DE" smtClean="0"/>
              <a:t>training.ecs.de@arrow.com</a:t>
            </a:r>
            <a:endParaRPr lang="de-DE"/>
          </a:p>
          <a:p>
            <a:pPr>
              <a:lnSpc>
                <a:spcPct val="150000"/>
              </a:lnSpc>
            </a:pPr>
            <a:r>
              <a:rPr lang="de-DE"/>
              <a:t>Tel.: 089 93099168</a:t>
            </a:r>
          </a:p>
          <a:p>
            <a:pPr>
              <a:lnSpc>
                <a:spcPct val="150000"/>
              </a:lnSpc>
            </a:pPr>
            <a:endParaRPr lang="en-US" smtClean="0"/>
          </a:p>
          <a:p>
            <a:pPr>
              <a:lnSpc>
                <a:spcPct val="150000"/>
              </a:lnSpc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http://www.heise.de/developer/artikel/Zippen-mit-PowerShell-5-0-2803617.html</a:t>
            </a:r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$nationalspieler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'Manuel Neuer'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'Mats Hummels'</a:t>
            </a:r>
            <a:endParaRPr lang="de-DE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en-US" smtClean="0">
              <a:solidFill>
                <a:srgbClr val="FF4500"/>
              </a:solidFill>
              <a:latin typeface="Consolas" panose="020B0609020204030204" pitchFamily="49" charset="0"/>
            </a:endParaRPr>
          </a:p>
          <a:p>
            <a:r>
              <a:rPr lang="en-US" smtClean="0">
                <a:solidFill>
                  <a:srgbClr val="006400"/>
                </a:solidFill>
                <a:latin typeface="Consolas" panose="020B0609020204030204" pitchFamily="49" charset="0"/>
              </a:rPr>
              <a:t>#</a:t>
            </a:r>
            <a:r>
              <a:rPr lang="en-US" baseline="0" smtClean="0">
                <a:solidFill>
                  <a:srgbClr val="006400"/>
                </a:solidFill>
                <a:latin typeface="Consolas" panose="020B0609020204030204" pitchFamily="49" charset="0"/>
              </a:rPr>
              <a:t> a: Just a string</a:t>
            </a:r>
            <a:endParaRPr lang="de-DE" smtClean="0">
              <a:solidFill>
                <a:srgbClr val="006400"/>
              </a:solidFill>
              <a:latin typeface="Consolas" panose="020B0609020204030204" pitchFamily="49" charset="0"/>
            </a:endParaRP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'Manuel Neuer'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+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].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Substring(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>
                <a:solidFill>
                  <a:srgbClr val="006400"/>
                </a:solidFill>
                <a:latin typeface="Consolas" panose="020B0609020204030204" pitchFamily="49" charset="0"/>
              </a:rPr>
              <a:t># </a:t>
            </a:r>
            <a:r>
              <a:rPr lang="en-US" smtClean="0">
                <a:solidFill>
                  <a:srgbClr val="006400"/>
                </a:solidFill>
                <a:latin typeface="Consolas" panose="020B0609020204030204" pitchFamily="49" charset="0"/>
              </a:rPr>
              <a:t>b: Array</a:t>
            </a:r>
          </a:p>
          <a:p>
            <a:r>
              <a:rPr lang="de-DE" smtClean="0">
                <a:solidFill>
                  <a:srgbClr val="00008B"/>
                </a:solidFill>
                <a:latin typeface="Consolas" panose="020B0609020204030204" pitchFamily="49" charset="0"/>
              </a:rPr>
              <a:t>foreach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B"/>
                </a:solidFill>
                <a:latin typeface="Consolas" panose="020B0609020204030204" pitchFamily="49" charset="0"/>
              </a:rPr>
              <a:t>in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$nationalspieler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+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Substring(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$nationalspieler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|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ForEach-Object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$_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+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$_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].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Substring(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}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1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Package Management basiert auf NUget</a:t>
            </a:r>
            <a:r>
              <a:rPr lang="en-US"/>
              <a:t>:</a:t>
            </a:r>
            <a:endParaRPr lang="de-DE"/>
          </a:p>
          <a:p>
            <a:pPr>
              <a:lnSpc>
                <a:spcPct val="150000"/>
              </a:lnSpc>
            </a:pPr>
            <a:r>
              <a:rPr lang="de-DE"/>
              <a:t>https://www.nuget.org/</a:t>
            </a:r>
          </a:p>
          <a:p>
            <a:pPr>
              <a:lnSpc>
                <a:spcPct val="150000"/>
              </a:lnSpc>
            </a:pPr>
            <a:endParaRPr lang="en-US" smtClean="0"/>
          </a:p>
          <a:p>
            <a:pPr algn="ctr"/>
            <a:r>
              <a:rPr lang="en-US" smtClean="0"/>
              <a:t>_________________________________________________________________________________________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pPr>
              <a:lnSpc>
                <a:spcPct val="150000"/>
              </a:lnSpc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 smtClean="0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 smtClean="0"/>
          </a:p>
          <a:p>
            <a:pPr algn="ctr"/>
            <a:r>
              <a:rPr lang="en-US" smtClean="0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6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Chocolatey ist ein "Community"-Projekt zur unbeaufsichtigten Installation von Software, </a:t>
            </a:r>
          </a:p>
          <a:p>
            <a:r>
              <a:rPr lang="en-US" smtClean="0"/>
              <a:t>vergleichbar mit den Linux-Tools "dpkg/apt". </a:t>
            </a:r>
          </a:p>
          <a:p>
            <a:r>
              <a:rPr lang="en-US"/>
              <a:t>https://chocolatey.org</a:t>
            </a:r>
            <a:r>
              <a:rPr lang="en-US" smtClean="0"/>
              <a:t>/</a:t>
            </a:r>
          </a:p>
          <a:p>
            <a:endParaRPr lang="en-US"/>
          </a:p>
          <a:p>
            <a:r>
              <a:rPr lang="en-US" smtClean="0"/>
              <a:t>Basiert ebenfalls auf NUget:</a:t>
            </a:r>
            <a:endParaRPr lang="de-DE"/>
          </a:p>
          <a:p>
            <a:r>
              <a:rPr lang="de-DE" smtClean="0"/>
              <a:t>https://www.nuget.org/</a:t>
            </a:r>
          </a:p>
          <a:p>
            <a:endParaRPr lang="en-US" smtClean="0"/>
          </a:p>
          <a:p>
            <a:r>
              <a:rPr lang="en-US" smtClean="0"/>
              <a:t>Alternative:</a:t>
            </a:r>
          </a:p>
          <a:p>
            <a:r>
              <a:rPr lang="de-DE"/>
              <a:t>https://ninite.com</a:t>
            </a:r>
            <a:r>
              <a:rPr lang="de-DE" smtClean="0"/>
              <a:t>/</a:t>
            </a:r>
          </a:p>
          <a:p>
            <a:endParaRPr lang="en-US" smtClean="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http://blogs.technet.com/b/heyscriptingguy/archive/2015/08/31/introduction-to-powershell-5-classes.aspx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02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Gartner Says Worldwide Server Market Grew 4.8 Percent in Shipments, While Revenue Increased 2.2 Percent in Fourth Quarter of 2014</a:t>
            </a:r>
          </a:p>
          <a:p>
            <a:pPr>
              <a:lnSpc>
                <a:spcPct val="150000"/>
              </a:lnSpc>
            </a:pPr>
            <a:r>
              <a:rPr lang="de-DE" smtClean="0"/>
              <a:t>http://www.gartner.com/newsroom/id/2997118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8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http://education.arrowecs.de/seminare/kurse/training_kurse.cfm?courseId=AAAAELM</a:t>
            </a:r>
          </a:p>
          <a:p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685817" indent="-263776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055103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477145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1899186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321227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743269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165310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587351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20DFF7-3450-4776-A9C6-3FD10456DBE0}" type="slidenum">
              <a:rPr lang="en-US" altLang="de-DE" sz="1200">
                <a:solidFill>
                  <a:prstClr val="black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de-DE" sz="120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69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685817" indent="-263776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055103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477145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1899186" indent="-211021" defTabSz="45428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321227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743269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165310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587351" indent="-211021" defTabSz="45428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20DFF7-3450-4776-A9C6-3FD10456DBE0}" type="slidenum">
              <a:rPr lang="en-US" altLang="de-DE" sz="120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de-DE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13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Erste Fassung einer "finalen" </a:t>
            </a:r>
            <a:r>
              <a:rPr lang="en-US" baseline="0" smtClean="0"/>
              <a:t>PowerShell 5:</a:t>
            </a:r>
            <a:endParaRPr lang="de-DE" baseline="0" smtClean="0"/>
          </a:p>
          <a:p>
            <a:pPr>
              <a:lnSpc>
                <a:spcPct val="150000"/>
              </a:lnSpc>
            </a:pPr>
            <a:r>
              <a:rPr lang="en-US" baseline="0" smtClean="0"/>
              <a:t>Windows 10 Build 10240: Treshold 1</a:t>
            </a:r>
          </a:p>
          <a:p>
            <a:pPr>
              <a:lnSpc>
                <a:spcPct val="150000"/>
              </a:lnSpc>
            </a:pPr>
            <a:r>
              <a:rPr lang="en-US" baseline="0" smtClean="0"/>
              <a:t> 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mtClean="0"/>
              <a:t>_________________________________________________________________________________________</a:t>
            </a:r>
            <a:endParaRPr lang="de-DE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>
              <a:lnSpc>
                <a:spcPct val="150000"/>
              </a:lnSpc>
            </a:pPr>
            <a:endParaRPr lang="en-US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http://blogs.msdn.com/b/powershell/archive/2015/12/16/windows-management-framework-wmf-5-0-rtm-is-now-available.aspx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de-DE" sz="1000" smtClean="0"/>
              <a:t>"Download the correct package for your operating system and architecture. </a:t>
            </a:r>
          </a:p>
          <a:p>
            <a:pPr fontAlgn="base"/>
            <a:r>
              <a:rPr lang="de-DE" sz="1000" smtClean="0"/>
              <a:t>The </a:t>
            </a:r>
            <a:r>
              <a:rPr lang="de-DE" sz="1000"/>
              <a:t>following architectures are </a:t>
            </a:r>
            <a:r>
              <a:rPr lang="de-DE" sz="1000" smtClean="0"/>
              <a:t>supported.</a:t>
            </a:r>
          </a:p>
          <a:p>
            <a:pPr fontAlgn="base"/>
            <a:endParaRPr lang="de-DE" sz="1000"/>
          </a:p>
          <a:p>
            <a:pPr fontAlgn="base"/>
            <a:r>
              <a:rPr lang="de-DE" sz="1000" smtClean="0"/>
              <a:t>Windows </a:t>
            </a:r>
            <a:r>
              <a:rPr lang="de-DE" sz="1000"/>
              <a:t>Server 2012 R2</a:t>
            </a:r>
          </a:p>
          <a:p>
            <a:pPr lvl="1" fontAlgn="base"/>
            <a:r>
              <a:rPr lang="de-DE" sz="1000"/>
              <a:t>x64: W2K12R2-KB3094174-x64.msu</a:t>
            </a:r>
          </a:p>
          <a:p>
            <a:pPr fontAlgn="base"/>
            <a:endParaRPr lang="de-DE" sz="1000" smtClean="0"/>
          </a:p>
          <a:p>
            <a:pPr fontAlgn="base"/>
            <a:r>
              <a:rPr lang="de-DE" sz="1000" smtClean="0"/>
              <a:t>Windows </a:t>
            </a:r>
            <a:r>
              <a:rPr lang="de-DE" sz="1000"/>
              <a:t>Server 2012</a:t>
            </a:r>
          </a:p>
          <a:p>
            <a:pPr lvl="1" fontAlgn="base"/>
            <a:r>
              <a:rPr lang="de-DE" sz="1000"/>
              <a:t>x64: W2K12-KB3094175-x64.msu</a:t>
            </a:r>
          </a:p>
          <a:p>
            <a:pPr fontAlgn="base"/>
            <a:endParaRPr lang="de-DE" sz="1000" smtClean="0"/>
          </a:p>
          <a:p>
            <a:pPr fontAlgn="base"/>
            <a:r>
              <a:rPr lang="de-DE" sz="1000" smtClean="0"/>
              <a:t>Windows </a:t>
            </a:r>
            <a:r>
              <a:rPr lang="de-DE" sz="1000"/>
              <a:t>Server 2008 R2 SP1</a:t>
            </a:r>
          </a:p>
          <a:p>
            <a:pPr lvl="1" fontAlgn="base"/>
            <a:r>
              <a:rPr lang="de-DE" sz="1000"/>
              <a:t>x64: W2K8R2-KB3094176-x64.msu</a:t>
            </a:r>
          </a:p>
          <a:p>
            <a:pPr fontAlgn="base"/>
            <a:endParaRPr lang="de-DE" sz="1000" smtClean="0"/>
          </a:p>
          <a:p>
            <a:pPr fontAlgn="base"/>
            <a:r>
              <a:rPr lang="de-DE" sz="1000" smtClean="0"/>
              <a:t>Windows </a:t>
            </a:r>
            <a:r>
              <a:rPr lang="de-DE" sz="1000"/>
              <a:t>8.1</a:t>
            </a:r>
          </a:p>
          <a:p>
            <a:pPr lvl="1" fontAlgn="base"/>
            <a:r>
              <a:rPr lang="de-DE" sz="1000"/>
              <a:t>x64: W2K12R2-KB3094174-x64.msu</a:t>
            </a:r>
          </a:p>
          <a:p>
            <a:pPr lvl="1" fontAlgn="base"/>
            <a:r>
              <a:rPr lang="de-DE" sz="1000"/>
              <a:t>x86: Win8.1-KB3094174-x86.msu</a:t>
            </a:r>
          </a:p>
          <a:p>
            <a:pPr fontAlgn="base"/>
            <a:endParaRPr lang="de-DE" sz="1000" smtClean="0"/>
          </a:p>
          <a:p>
            <a:pPr fontAlgn="base"/>
            <a:r>
              <a:rPr lang="de-DE" sz="1000" smtClean="0"/>
              <a:t>Windows </a:t>
            </a:r>
            <a:r>
              <a:rPr lang="de-DE" sz="1000"/>
              <a:t>7 SP1</a:t>
            </a:r>
          </a:p>
          <a:p>
            <a:pPr lvl="1" fontAlgn="base"/>
            <a:r>
              <a:rPr lang="de-DE" sz="1000"/>
              <a:t>x64: W2K8R2-KB3094176-x64.msu</a:t>
            </a:r>
          </a:p>
          <a:p>
            <a:pPr lvl="1" fontAlgn="base"/>
            <a:r>
              <a:rPr lang="de-DE" sz="1000"/>
              <a:t>x86: </a:t>
            </a:r>
            <a:r>
              <a:rPr lang="de-DE" sz="1000" smtClean="0"/>
              <a:t>Win7-KB3094176-x86.msu"</a:t>
            </a:r>
            <a:endParaRPr lang="de-DE" sz="1000"/>
          </a:p>
          <a:p>
            <a:endParaRPr lang="en-US" sz="1000" smtClean="0"/>
          </a:p>
          <a:p>
            <a:endParaRPr lang="en-US" sz="1000"/>
          </a:p>
          <a:p>
            <a:endParaRPr lang="en-US" sz="1000" smtClean="0"/>
          </a:p>
          <a:p>
            <a:r>
              <a:rPr lang="en-US" sz="1000" smtClean="0"/>
              <a:t>Quelle</a:t>
            </a:r>
            <a:endParaRPr lang="de-DE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/>
              <a:t>https</a:t>
            </a:r>
            <a:r>
              <a:rPr lang="de-DE" sz="1000"/>
              <a:t>://</a:t>
            </a:r>
            <a:r>
              <a:rPr lang="de-DE" sz="1000" smtClean="0"/>
              <a:t>www.microsoft.com/en-us/download/confirmation.aspx?id=50395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/>
              <a:t>http://www.heise.de/developer/meldung/PowerShell-5-fuer-Windows-Server-aber-nicht-fuer-aeltere-Clients-3046825.html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/>
              <a:t>http://twitter.com/dotnetdoktor</a:t>
            </a:r>
            <a:endParaRPr lang="de-DE" sz="1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https://technet.microsoft.com/en-us/library/hh857339.aspx#BKMK_new50</a:t>
            </a:r>
          </a:p>
          <a:p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_________________________________________________________________________________________</a:t>
            </a:r>
            <a:endParaRPr lang="de-DE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929F6-E0D9-B44A-9A3A-69CDCA1B60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01" y="1021393"/>
            <a:ext cx="8241555" cy="2266929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05" y="3412939"/>
            <a:ext cx="6567153" cy="8161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row_logo_white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63256" y="4581144"/>
            <a:ext cx="977488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19" y="923372"/>
            <a:ext cx="4216036" cy="70073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4185" y="1031081"/>
            <a:ext cx="379460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319" y="1661120"/>
            <a:ext cx="4216036" cy="24560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01" y="1021393"/>
            <a:ext cx="8241555" cy="2266929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05" y="3412939"/>
            <a:ext cx="6567153" cy="8161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2408D75-8561-4871-A05E-7AC35621B6A2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5" name="Picture 5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4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233"/>
            <a:ext cx="8229600" cy="89154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557743"/>
            <a:ext cx="8229600" cy="2810849"/>
          </a:xfrm>
        </p:spPr>
        <p:txBody>
          <a:bodyPr/>
          <a:lstStyle>
            <a:lvl1pPr marL="230177" indent="-230177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884" indent="-285737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8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22E7FCF-5587-414F-AB36-D8B417AE33C9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6" name="Picture 4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4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660"/>
            <a:ext cx="8229600" cy="895350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8637"/>
            <a:ext cx="4038600" cy="30359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-223828"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48" indent="-233351">
              <a:buFont typeface="Lucida Grande"/>
              <a:buChar char="­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474" indent="-223828">
              <a:buFont typeface="Arial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8826" indent="-23335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637"/>
            <a:ext cx="4038600" cy="303598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-223828"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48" indent="-233351">
              <a:buFont typeface="Lucida Grande"/>
              <a:buChar char="­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5474" indent="-223828">
              <a:buFont typeface="Arial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8826" indent="-23335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C38BD3-6F57-4BCB-AB9D-E4000646B4B5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6" name="Picture 4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4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660"/>
            <a:ext cx="8229600" cy="8953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8637"/>
            <a:ext cx="4038600" cy="303598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637"/>
            <a:ext cx="4038600" cy="3035986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7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84B94F-C2E8-4B9F-83C1-CA7AD46782B4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4" name="Picture 5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5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660"/>
            <a:ext cx="8229600" cy="8953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4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650821C-D7EB-4F56-8552-BB0F55B5297A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3" name="Picture 5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4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30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84188" y="397669"/>
            <a:ext cx="2133600" cy="273844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3B90BCB-DA0B-4C90-B10A-E5D4D86B9AE8}" type="slidenum">
              <a:rPr lang="en-US" altLang="de-DE" sz="1200" smtClean="0">
                <a:solidFill>
                  <a:srgbClr val="0D0D0D"/>
                </a:solidFill>
                <a:latin typeface="Theinhardt Thin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 sz="1200" smtClean="0">
              <a:solidFill>
                <a:srgbClr val="0D0D0D"/>
              </a:solidFill>
              <a:latin typeface="Theinhardt Thin" pitchFamily="34" charset="0"/>
              <a:cs typeface="Arial" pitchFamily="34" charset="0"/>
            </a:endParaRPr>
          </a:p>
        </p:txBody>
      </p:sp>
      <p:pic>
        <p:nvPicPr>
          <p:cNvPr id="6" name="Picture 4" descr="arrow_logo_black.wm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8" y="4656541"/>
            <a:ext cx="960439" cy="1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4"/>
          <p:cNvCxnSpPr/>
          <p:nvPr userDrawn="1"/>
        </p:nvCxnSpPr>
        <p:spPr>
          <a:xfrm>
            <a:off x="554041" y="381000"/>
            <a:ext cx="817086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arrow_logo_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766049" y="4656541"/>
            <a:ext cx="958851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319" y="923372"/>
            <a:ext cx="4216036" cy="700737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4185" y="1031081"/>
            <a:ext cx="3794607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319" y="1661120"/>
            <a:ext cx="4216036" cy="24560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753"/>
            <a:ext cx="8229600" cy="8915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142"/>
            <a:ext cx="8229600" cy="2810849"/>
          </a:xfrm>
        </p:spPr>
        <p:txBody>
          <a:bodyPr/>
          <a:lstStyle>
            <a:lvl1pPr marL="230177" indent="-230177">
              <a:defRPr/>
            </a:lvl1pPr>
            <a:lvl2pPr marL="569884" indent="-285737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8637"/>
            <a:ext cx="4038600" cy="30359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637"/>
            <a:ext cx="4038600" cy="30359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8637"/>
            <a:ext cx="4038600" cy="30359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Theinhardt Medium"/>
                <a:cs typeface="Theinhardt Medium"/>
              </a:defRPr>
            </a:lvl1pPr>
            <a:lvl2pPr marL="457178" indent="-225414">
              <a:buFont typeface="Arial"/>
              <a:buChar char="•"/>
              <a:defRPr sz="1800"/>
            </a:lvl2pPr>
            <a:lvl3pPr marL="796885" indent="-223828">
              <a:buFont typeface="Lucida Grande"/>
              <a:buChar char="­"/>
              <a:defRPr sz="1600"/>
            </a:lvl3pPr>
            <a:lvl4pPr marL="1028649" indent="-231764">
              <a:buFont typeface="Arial"/>
              <a:buChar char="•"/>
              <a:defRPr sz="1400"/>
            </a:lvl4pPr>
            <a:lvl5pPr marL="1254063" indent="-225414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637"/>
            <a:ext cx="4038600" cy="30359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Theinhardt Medium"/>
                <a:cs typeface="Theinhardt Medium"/>
              </a:defRPr>
            </a:lvl1pPr>
            <a:lvl2pPr marL="457178" indent="-225414">
              <a:buFont typeface="Arial"/>
              <a:buChar char="•"/>
              <a:defRPr sz="1800"/>
            </a:lvl2pPr>
            <a:lvl3pPr marL="796885" indent="-223828">
              <a:buFont typeface="Lucida Grande"/>
              <a:buChar char="­"/>
              <a:defRPr sz="1600"/>
            </a:lvl3pPr>
            <a:lvl4pPr marL="1028649" indent="-231764">
              <a:buFont typeface="Arial"/>
              <a:buChar char="•"/>
              <a:defRPr sz="1400"/>
            </a:lvl4pPr>
            <a:lvl5pPr marL="1254063" indent="-225414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56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rrow_logo_black.wmf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35" y="4584539"/>
            <a:ext cx="96012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4183" y="381000"/>
            <a:ext cx="817117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9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6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5408"/>
            <a:ext cx="8229600" cy="894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1504"/>
            <a:ext cx="8229600" cy="275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2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4" r:id="rId5"/>
    <p:sldLayoutId id="2147483669" r:id="rId6"/>
    <p:sldLayoutId id="2147483655" r:id="rId7"/>
    <p:sldLayoutId id="2147483668" r:id="rId8"/>
    <p:sldLayoutId id="2147483667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8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0177" indent="-230177" algn="l" defTabSz="457178" rtl="0" eaLnBrk="1" latinLnBrk="0" hangingPunct="1">
        <a:spcBef>
          <a:spcPts val="1000"/>
        </a:spcBef>
        <a:buFont typeface="Arial"/>
        <a:buChar char="•"/>
        <a:defRPr sz="20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15541"/>
            <a:ext cx="8229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63294"/>
            <a:ext cx="8229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0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78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1pPr>
      <a:lvl2pPr algn="l" defTabSz="45717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45717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45717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457178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178" algn="l" defTabSz="45717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heinhardt Medium" charset="0"/>
          <a:ea typeface="ＭＳ Ｐゴシック" pitchFamily="34" charset="-128"/>
        </a:defRPr>
      </a:lvl6pPr>
      <a:lvl7pPr marL="914354" algn="l" defTabSz="45717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heinhardt Medium" charset="0"/>
          <a:ea typeface="ＭＳ Ｐゴシック" pitchFamily="34" charset="-128"/>
        </a:defRPr>
      </a:lvl7pPr>
      <a:lvl8pPr marL="1371532" algn="l" defTabSz="45717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heinhardt Medium" charset="0"/>
          <a:ea typeface="ＭＳ Ｐゴシック" pitchFamily="34" charset="-128"/>
        </a:defRPr>
      </a:lvl8pPr>
      <a:lvl9pPr marL="1828709" algn="l" defTabSz="457178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heinhardt Medium" charset="0"/>
          <a:ea typeface="ＭＳ Ｐゴシック" pitchFamily="34" charset="-128"/>
        </a:defRPr>
      </a:lvl9pPr>
    </p:titleStyle>
    <p:bodyStyle>
      <a:lvl1pPr marL="230177" indent="-230177" algn="l" defTabSz="457178" rtl="0" eaLnBrk="0" fontAlgn="base" hangingPunct="0"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1pPr>
      <a:lvl2pPr marL="742913" indent="-285737" algn="l" defTabSz="45717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2pPr>
      <a:lvl3pPr marL="1142942" indent="-228589" algn="l" defTabSz="45717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3pPr>
      <a:lvl4pPr marL="1600120" indent="-228589" algn="l" defTabSz="45717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4pPr>
      <a:lvl5pPr marL="2057298" indent="-228589" algn="l" defTabSz="45717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bg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Arrow </a:t>
            </a:r>
            <a:r>
              <a:rPr lang="en-US" smtClean="0">
                <a:solidFill>
                  <a:srgbClr val="92D050"/>
                </a:solidFill>
              </a:rPr>
              <a:t>ECS Training</a:t>
            </a:r>
            <a:br>
              <a:rPr lang="en-US" smtClean="0">
                <a:solidFill>
                  <a:srgbClr val="92D050"/>
                </a:solidFill>
              </a:rPr>
            </a:br>
            <a:r>
              <a:rPr lang="en-US" sz="1200" smtClean="0">
                <a:solidFill>
                  <a:srgbClr val="92D050"/>
                </a:solidFill>
              </a:rPr>
              <a:t/>
            </a:r>
            <a:br>
              <a:rPr lang="en-US" sz="1200" smtClean="0">
                <a:solidFill>
                  <a:srgbClr val="92D050"/>
                </a:solidFill>
              </a:rPr>
            </a:br>
            <a:r>
              <a:rPr lang="en-US" sz="2400" smtClean="0">
                <a:solidFill>
                  <a:srgbClr val="92D050"/>
                </a:solidFill>
              </a:rPr>
              <a:t>Get-KnowHow </a:t>
            </a:r>
            <a:r>
              <a:rPr lang="en-US" sz="2400">
                <a:solidFill>
                  <a:srgbClr val="92D050"/>
                </a:solidFill>
              </a:rPr>
              <a:t>| Select-Object -property 'Essential'</a:t>
            </a:r>
            <a:r>
              <a:rPr lang="en-US" smtClean="0">
                <a:solidFill>
                  <a:srgbClr val="92D050"/>
                </a:solidFill>
              </a:rPr>
              <a:t/>
            </a:r>
            <a:br>
              <a:rPr lang="en-US" smtClean="0">
                <a:solidFill>
                  <a:srgbClr val="92D050"/>
                </a:solidFill>
              </a:rPr>
            </a:b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05" y="3412939"/>
            <a:ext cx="8532008" cy="816163"/>
          </a:xfrm>
        </p:spPr>
        <p:txBody>
          <a:bodyPr>
            <a:noAutofit/>
          </a:bodyPr>
          <a:lstStyle/>
          <a:p>
            <a:r>
              <a:rPr lang="en-US" sz="2400" smtClean="0"/>
              <a:t>Windows PowerShell v5: Die Neuerungen im Überblick</a:t>
            </a:r>
            <a:endParaRPr lang="en-US" sz="2400" dirty="0" smtClean="0"/>
          </a:p>
          <a:p>
            <a:r>
              <a:rPr lang="en-US" sz="2400" dirty="0" smtClean="0"/>
              <a:t>Thorsten Butz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8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2658" y="387846"/>
            <a:ext cx="8229600" cy="894774"/>
          </a:xfrm>
        </p:spPr>
        <p:txBody>
          <a:bodyPr/>
          <a:lstStyle/>
          <a:p>
            <a:r>
              <a:rPr lang="en-US" smtClean="0"/>
              <a:t>(Wesentliche) </a:t>
            </a:r>
            <a:r>
              <a:rPr lang="en-US" b="1" smtClean="0"/>
              <a:t>Verbesserungen </a:t>
            </a:r>
            <a:r>
              <a:rPr lang="en-US" smtClean="0"/>
              <a:t>in </a:t>
            </a:r>
            <a:r>
              <a:rPr lang="en-US"/>
              <a:t>Windows PowerShell 5.0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42658" y="1265238"/>
            <a:ext cx="8229600" cy="3294062"/>
          </a:xfrm>
        </p:spPr>
        <p:txBody>
          <a:bodyPr>
            <a:normAutofit/>
          </a:bodyPr>
          <a:lstStyle/>
          <a:p>
            <a:r>
              <a:rPr lang="en-US" smtClean="0"/>
              <a:t>Start-Transcript in der ISE nutzbar</a:t>
            </a:r>
          </a:p>
          <a:p>
            <a:r>
              <a:rPr lang="en-US" smtClean="0"/>
              <a:t>Cmdlets</a:t>
            </a:r>
          </a:p>
          <a:p>
            <a:pPr lvl="1"/>
            <a:r>
              <a:rPr lang="en-US" smtClean="0"/>
              <a:t>Symlink Support in Get-Item, Get-ChildItem</a:t>
            </a:r>
          </a:p>
          <a:p>
            <a:pPr lvl="1"/>
            <a:r>
              <a:rPr lang="en-US" smtClean="0"/>
              <a:t>Get-ChildItem: neuer "depth" Parameter:</a:t>
            </a:r>
            <a:br>
              <a:rPr lang="en-US" smtClean="0"/>
            </a:br>
            <a:r>
              <a:rPr lang="en-US" sz="400" smtClean="0"/>
              <a:t/>
            </a:r>
            <a:br>
              <a:rPr lang="en-US" sz="400" smtClean="0"/>
            </a:b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</a:rPr>
              <a:t>Get-ChildItem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-recurse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-depth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2 </a:t>
            </a:r>
            <a:endParaRPr lang="en-US" smtClean="0"/>
          </a:p>
          <a:p>
            <a:pPr lvl="1"/>
            <a:r>
              <a:rPr lang="en-US" smtClean="0"/>
              <a:t>Copy-Item kopiert Dateien in eine andere Session (via WinRM) </a:t>
            </a:r>
          </a:p>
          <a:p>
            <a:pPr lvl="1"/>
            <a:r>
              <a:rPr lang="en-US" smtClean="0"/>
              <a:t>Get-Command zeigt eine neue Eigenschaft "Version"</a:t>
            </a:r>
          </a:p>
          <a:p>
            <a:r>
              <a:rPr lang="en-US" smtClean="0"/>
              <a:t>DSC-Erweiterungen: Klassen, Intellisense/Debugging-Verbesserungen</a:t>
            </a:r>
            <a:endParaRPr lang="en-US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5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625" y="675408"/>
            <a:ext cx="5718175" cy="380769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4200" y="376015"/>
            <a:ext cx="8229600" cy="1194167"/>
          </a:xfrm>
        </p:spPr>
        <p:txBody>
          <a:bodyPr/>
          <a:lstStyle/>
          <a:p>
            <a:r>
              <a:rPr lang="en-US" smtClean="0"/>
              <a:t>Windows 7 (SP1)</a:t>
            </a:r>
            <a:br>
              <a:rPr lang="en-US" smtClean="0"/>
            </a:br>
            <a:r>
              <a:rPr lang="en-US" smtClean="0"/>
              <a:t>PoSh v2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4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18321" b="10123"/>
          <a:stretch/>
        </p:blipFill>
        <p:spPr>
          <a:xfrm>
            <a:off x="3048930" y="675408"/>
            <a:ext cx="5609295" cy="376812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08000" y="376238"/>
            <a:ext cx="8229600" cy="1230312"/>
          </a:xfrm>
        </p:spPr>
        <p:txBody>
          <a:bodyPr>
            <a:normAutofit/>
          </a:bodyPr>
          <a:lstStyle/>
          <a:p>
            <a:r>
              <a:rPr lang="en-US" smtClean="0"/>
              <a:t>Windows 7 (SP1)</a:t>
            </a:r>
            <a:br>
              <a:rPr lang="en-US" smtClean="0"/>
            </a:br>
            <a:r>
              <a:rPr lang="en-US" smtClean="0"/>
              <a:t>PoSh v5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08000" y="384175"/>
            <a:ext cx="8229600" cy="1189038"/>
          </a:xfrm>
        </p:spPr>
        <p:txBody>
          <a:bodyPr/>
          <a:lstStyle/>
          <a:p>
            <a:r>
              <a:rPr lang="en-US" smtClean="0"/>
              <a:t>Windows 10 (1511)</a:t>
            </a:r>
            <a:br>
              <a:rPr lang="en-US" smtClean="0"/>
            </a:br>
            <a:r>
              <a:rPr lang="en-US" smtClean="0"/>
              <a:t>PoSh v5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185798" y="576341"/>
            <a:ext cx="5569368" cy="39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12478"/>
          <a:stretch/>
        </p:blipFill>
        <p:spPr>
          <a:xfrm>
            <a:off x="210452" y="251578"/>
            <a:ext cx="8746223" cy="21624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11079" b="12244"/>
          <a:stretch/>
        </p:blipFill>
        <p:spPr>
          <a:xfrm>
            <a:off x="223152" y="2655924"/>
            <a:ext cx="8733523" cy="20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4022" y="1021393"/>
            <a:ext cx="8122778" cy="226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178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6pPr>
            <a:lvl7pPr marL="914354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7pPr>
            <a:lvl8pPr marL="1371532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8pPr>
            <a:lvl9pPr marL="1828709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9pPr>
          </a:lstStyle>
          <a:p>
            <a:r>
              <a:rPr lang="en-US" sz="4400" smtClean="0">
                <a:solidFill>
                  <a:srgbClr val="92D05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Demo 1 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0608"/>
            <a:ext cx="8229600" cy="894774"/>
          </a:xfrm>
        </p:spPr>
        <p:txBody>
          <a:bodyPr/>
          <a:lstStyle/>
          <a:p>
            <a:r>
              <a:rPr lang="en-US" smtClean="0"/>
              <a:t>Neue Cmdlets: Zipping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57200" y="1255395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/>
              <a:t> </a:t>
            </a:r>
            <a:r>
              <a:rPr lang="de-DE">
                <a:solidFill>
                  <a:srgbClr val="006400"/>
                </a:solidFill>
                <a:latin typeface="Consolas" panose="020B0609020204030204" pitchFamily="49" charset="0"/>
              </a:rPr>
              <a:t># PS &lt; v5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$src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'C:\logs\'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$dst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'C:\backup\log.zip'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Add-Type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-assembly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'System.IO.Compression.Filesystem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008080"/>
                </a:solidFill>
                <a:latin typeface="Consolas" panose="020B0609020204030204" pitchFamily="49" charset="0"/>
              </a:rPr>
              <a:t>System.IO.Compression.ZipFile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]::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CreateFromDirectory(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$src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$dst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</a:p>
          <a:p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006400"/>
                </a:solidFill>
                <a:latin typeface="Consolas" panose="020B0609020204030204" pitchFamily="49" charset="0"/>
              </a:rPr>
              <a:t># Simple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Compress-Archive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-Path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'C:\logs\log1.txt'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-DestinationPath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'C:\backup\log1.zip'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srgbClr val="006400"/>
                </a:solidFill>
                <a:latin typeface="Consolas" panose="020B0609020204030204" pitchFamily="49" charset="0"/>
              </a:rPr>
              <a:t># Pipelining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Get-ChildItem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-Path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FF4500"/>
                </a:solidFill>
                <a:latin typeface="Consolas" panose="020B0609020204030204" pitchFamily="49" charset="0"/>
              </a:rPr>
              <a:t>$HOME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-Recurse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-File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-Include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8A2BE2"/>
                </a:solidFill>
                <a:latin typeface="Consolas" panose="020B0609020204030204" pitchFamily="49" charset="0"/>
              </a:rPr>
              <a:t>*.txt</a:t>
            </a:r>
            <a:r>
              <a:rPr lang="en-US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en-US">
                <a:solidFill>
                  <a:srgbClr val="8A2BE2"/>
                </a:solidFill>
                <a:latin typeface="Consolas" panose="020B0609020204030204" pitchFamily="49" charset="0"/>
              </a:rPr>
              <a:t>*.png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A9A9A9"/>
                </a:solidFill>
                <a:latin typeface="Consolas" panose="020B0609020204030204" pitchFamily="49" charset="0"/>
              </a:rPr>
              <a:t>|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Compress-Archive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-DestinationPath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8B0000"/>
                </a:solidFill>
                <a:latin typeface="Consolas" panose="020B0609020204030204" pitchFamily="49" charset="0"/>
              </a:rPr>
              <a:t>'c:\backup\files.zip'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6400"/>
                </a:solidFill>
                <a:latin typeface="Consolas" panose="020B0609020204030204" pitchFamily="49" charset="0"/>
              </a:rPr>
              <a:t># -Force</a:t>
            </a:r>
            <a:endParaRPr lang="en-US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3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6008"/>
            <a:ext cx="8229600" cy="759692"/>
          </a:xfrm>
        </p:spPr>
        <p:txBody>
          <a:bodyPr/>
          <a:lstStyle/>
          <a:p>
            <a:r>
              <a:rPr lang="en-US" smtClean="0"/>
              <a:t>Neues Cmdlet: Convert-String</a:t>
            </a:r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7199" y="1333979"/>
            <a:ext cx="8375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6400"/>
                </a:solidFill>
                <a:latin typeface="Consolas" panose="020B0609020204030204" pitchFamily="49" charset="0"/>
              </a:rPr>
              <a:t># PowerShell v5</a:t>
            </a:r>
            <a:endParaRPr lang="de-DE" smtClean="0">
              <a:solidFill>
                <a:srgbClr val="006400"/>
              </a:solidFill>
              <a:latin typeface="Consolas" panose="020B0609020204030204" pitchFamily="49" charset="0"/>
            </a:endParaRP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nationalspieler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'Manuel Neuer'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B0000"/>
                </a:solidFill>
                <a:latin typeface="Consolas" panose="020B0609020204030204" pitchFamily="49" charset="0"/>
              </a:rPr>
              <a:t>'Mats Hummels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$nationalspieler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|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</a:rPr>
              <a:t>Convert-String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000080"/>
                </a:solidFill>
                <a:latin typeface="Consolas" panose="020B0609020204030204" pitchFamily="49" charset="0"/>
              </a:rPr>
              <a:t>-Example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'Manuel Neuer=NeuerM'</a:t>
            </a:r>
          </a:p>
          <a:p>
            <a:endParaRPr lang="de-DE" smtClean="0">
              <a:solidFill>
                <a:srgbClr val="FF4500"/>
              </a:solidFill>
              <a:latin typeface="Consolas" panose="020B0609020204030204" pitchFamily="49" charset="0"/>
            </a:endParaRPr>
          </a:p>
          <a:p>
            <a:r>
              <a:rPr lang="en-US" smtClean="0">
                <a:solidFill>
                  <a:srgbClr val="006400"/>
                </a:solidFill>
                <a:latin typeface="Consolas" panose="020B0609020204030204" pitchFamily="49" charset="0"/>
              </a:rPr>
              <a:t># Previously</a:t>
            </a:r>
            <a:endParaRPr lang="de-DE" smtClean="0">
              <a:solidFill>
                <a:srgbClr val="006400"/>
              </a:solidFill>
              <a:latin typeface="Consolas" panose="020B0609020204030204" pitchFamily="49" charset="0"/>
            </a:endParaRP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mtClean="0">
                <a:solidFill>
                  <a:srgbClr val="8B0000"/>
                </a:solidFill>
                <a:latin typeface="Consolas" panose="020B0609020204030204" pitchFamily="49" charset="0"/>
              </a:rPr>
              <a:t>'Manuel Neuer'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+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FF4500"/>
                </a:solidFill>
                <a:latin typeface="Consolas" panose="020B0609020204030204" pitchFamily="49" charset="0"/>
              </a:rPr>
              <a:t>$name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Split()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].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Substring(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0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,</a:t>
            </a:r>
            <a:r>
              <a:rPr lang="de-DE" smtClean="0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</a:p>
          <a:p>
            <a:endParaRPr lang="de-DE" smtClean="0">
              <a:solidFill>
                <a:srgbClr val="8B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96008"/>
            <a:ext cx="8229600" cy="749811"/>
          </a:xfrm>
        </p:spPr>
        <p:txBody>
          <a:bodyPr/>
          <a:lstStyle/>
          <a:p>
            <a:r>
              <a:rPr lang="en-US" smtClean="0"/>
              <a:t>Neues Cmdlet: Convert-FromString</a:t>
            </a: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57200" y="4063925"/>
            <a:ext cx="857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nsolas" panose="020B0609020204030204" pitchFamily="49" charset="0"/>
              </a:rPr>
              <a:t>Get-Content</a:t>
            </a:r>
            <a:r>
              <a:rPr lang="en-US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-Path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mtClean="0">
                <a:solidFill>
                  <a:srgbClr val="FF4500"/>
                </a:solidFill>
                <a:latin typeface="Consolas" panose="020B0609020204030204" pitchFamily="49" charset="0"/>
              </a:rPr>
              <a:t>$datafile</a:t>
            </a:r>
            <a:r>
              <a:rPr lang="en-US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A9A9A9"/>
                </a:solidFill>
                <a:latin typeface="Consolas" panose="020B0609020204030204" pitchFamily="49" charset="0"/>
              </a:rPr>
              <a:t>|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endParaRPr lang="en-US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mtClean="0">
                <a:solidFill>
                  <a:srgbClr val="0000FF"/>
                </a:solidFill>
                <a:latin typeface="Consolas" panose="020B0609020204030204" pitchFamily="49" charset="0"/>
              </a:rPr>
              <a:t>ConvertFrom-String</a:t>
            </a:r>
            <a:r>
              <a:rPr lang="en-US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>
                <a:solidFill>
                  <a:srgbClr val="000080"/>
                </a:solidFill>
                <a:latin typeface="Consolas" panose="020B0609020204030204" pitchFamily="49" charset="0"/>
              </a:rPr>
              <a:t>-TemplateFile</a:t>
            </a:r>
            <a:r>
              <a:rPr lang="en-US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mtClean="0">
                <a:solidFill>
                  <a:srgbClr val="FF4500"/>
                </a:solidFill>
                <a:latin typeface="Consolas" panose="020B0609020204030204" pitchFamily="49" charset="0"/>
              </a:rPr>
              <a:t>$template</a:t>
            </a:r>
            <a:endParaRPr lang="en-US">
              <a:solidFill>
                <a:srgbClr val="8A2BE2"/>
              </a:solidFill>
              <a:latin typeface="Consolas" panose="020B0609020204030204" pitchFamily="49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b="19007"/>
          <a:stretch/>
        </p:blipFill>
        <p:spPr>
          <a:xfrm>
            <a:off x="3832013" y="1138199"/>
            <a:ext cx="3029373" cy="25384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b="18318"/>
          <a:stretch/>
        </p:blipFill>
        <p:spPr>
          <a:xfrm>
            <a:off x="576580" y="1145819"/>
            <a:ext cx="3029373" cy="25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9658"/>
            <a:ext cx="8229600" cy="715630"/>
          </a:xfrm>
        </p:spPr>
        <p:txBody>
          <a:bodyPr/>
          <a:lstStyle/>
          <a:p>
            <a:r>
              <a:rPr lang="en-US" smtClean="0"/>
              <a:t>Package Management: PowerShell Gallery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73" y="1105288"/>
            <a:ext cx="5612948" cy="388378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71245" y="3556625"/>
            <a:ext cx="2386449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Package Management  </a:t>
            </a:r>
          </a:p>
          <a:p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basiert auf NUGet</a:t>
            </a:r>
            <a:endParaRPr lang="de-DE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2369576" y="3795418"/>
            <a:ext cx="1501669" cy="84373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4" idx="1"/>
          </p:cNvCxnSpPr>
          <p:nvPr/>
        </p:nvCxnSpPr>
        <p:spPr>
          <a:xfrm flipH="1" flipV="1">
            <a:off x="2385245" y="3511985"/>
            <a:ext cx="1486000" cy="367806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01" y="401653"/>
            <a:ext cx="8241555" cy="1700612"/>
          </a:xfrm>
        </p:spPr>
        <p:txBody>
          <a:bodyPr/>
          <a:lstStyle/>
          <a:p>
            <a:r>
              <a:rPr lang="en-US" smtClean="0">
                <a:solidFill>
                  <a:srgbClr val="92D050"/>
                </a:solidFill>
              </a:rPr>
              <a:t>Agenda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3801" y="1606611"/>
            <a:ext cx="4589192" cy="319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8" rtl="0" eaLnBrk="1" latinLnBrk="0" hangingPunct="1">
              <a:spcBef>
                <a:spcPts val="1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178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354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532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709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5886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45717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Upgrade PS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(Einige) Neue Cmdlets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PackageManagent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[class]</a:t>
            </a:r>
          </a:p>
          <a:p>
            <a:r>
              <a:rPr lang="en-US" sz="600" smtClean="0">
                <a:solidFill>
                  <a:srgbClr val="75A541"/>
                </a:solidFill>
              </a:rPr>
              <a:t>-----------------------------------------------------------------------------------------------------------</a:t>
            </a:r>
            <a:endParaRPr lang="en-US" sz="600">
              <a:solidFill>
                <a:srgbClr val="75A541"/>
              </a:solidFill>
            </a:endParaRPr>
          </a:p>
          <a:p>
            <a:r>
              <a:rPr lang="en-US" sz="2400" smtClean="0"/>
              <a:t>= 1 h, 2 Demos, 20 </a:t>
            </a:r>
            <a:r>
              <a:rPr lang="en-US" sz="2400"/>
              <a:t>F</a:t>
            </a:r>
            <a:r>
              <a:rPr lang="en-US" sz="2400" smtClean="0"/>
              <a:t>olien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483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3308"/>
            <a:ext cx="8229600" cy="688993"/>
          </a:xfrm>
        </p:spPr>
        <p:txBody>
          <a:bodyPr/>
          <a:lstStyle/>
          <a:p>
            <a:r>
              <a:rPr lang="en-US"/>
              <a:t>Package </a:t>
            </a:r>
            <a:r>
              <a:rPr lang="en-US" smtClean="0"/>
              <a:t>Management: Chocolatey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6" y="1072301"/>
            <a:ext cx="5186363" cy="3895021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 flipH="1">
            <a:off x="5497336" y="4070806"/>
            <a:ext cx="721517" cy="29718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218853" y="3721655"/>
            <a:ext cx="1112805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Setup vor</a:t>
            </a:r>
          </a:p>
          <a:p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PS v5</a:t>
            </a:r>
          </a:p>
        </p:txBody>
      </p:sp>
    </p:spTree>
    <p:extLst>
      <p:ext uri="{BB962C8B-B14F-4D97-AF65-F5344CB8AC3E}">
        <p14:creationId xmlns:p14="http://schemas.microsoft.com/office/powerpoint/2010/main" val="645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853"/>
            <a:ext cx="8229600" cy="894774"/>
          </a:xfrm>
        </p:spPr>
        <p:txBody>
          <a:bodyPr/>
          <a:lstStyle/>
          <a:p>
            <a:r>
              <a:rPr lang="en-US" smtClean="0"/>
              <a:t>Neues Schlüsselwort: [class]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2100853"/>
            <a:ext cx="3867150" cy="29003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91497"/>
            <a:ext cx="3848100" cy="28860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57200" y="120607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42424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en-US" sz="2000" i="1" smtClean="0">
                <a:solidFill>
                  <a:srgbClr val="42424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Classes </a:t>
            </a:r>
            <a:r>
              <a:rPr lang="en-US" sz="2000" i="1">
                <a:solidFill>
                  <a:srgbClr val="42424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 not objects, and objects are not classes. An object is an instance of a </a:t>
            </a:r>
            <a:r>
              <a:rPr lang="en-US" sz="2000" i="1" smtClean="0">
                <a:solidFill>
                  <a:srgbClr val="42424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class." </a:t>
            </a:r>
            <a:r>
              <a:rPr lang="en-US" sz="2000" smtClean="0">
                <a:solidFill>
                  <a:srgbClr val="42424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(Ed Wilson)</a:t>
            </a:r>
            <a:endParaRPr lang="de-DE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99183"/>
            <a:ext cx="8229600" cy="894774"/>
          </a:xfrm>
        </p:spPr>
        <p:txBody>
          <a:bodyPr/>
          <a:lstStyle/>
          <a:p>
            <a:r>
              <a:rPr lang="en-US" smtClean="0"/>
              <a:t>Klassen und Objekte</a:t>
            </a: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00074" y="1391841"/>
            <a:ext cx="8162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mtClean="0">
                <a:solidFill>
                  <a:srgbClr val="0000FF"/>
                </a:solidFill>
                <a:latin typeface="Consolas" panose="020B0609020204030204" pitchFamily="49" charset="0"/>
              </a:rPr>
              <a:t>New-Object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-TypeName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A2BE2"/>
                </a:solidFill>
                <a:latin typeface="Consolas" panose="020B0609020204030204" pitchFamily="49" charset="0"/>
              </a:rPr>
              <a:t>DateTime		</a:t>
            </a:r>
            <a:r>
              <a:rPr lang="de-DE" smtClean="0">
                <a:solidFill>
                  <a:srgbClr val="006400"/>
                </a:solidFill>
                <a:latin typeface="Consolas" panose="020B0609020204030204" pitchFamily="49" charset="0"/>
              </a:rPr>
              <a:t># An </a:t>
            </a:r>
            <a:r>
              <a:rPr lang="de-DE">
                <a:solidFill>
                  <a:srgbClr val="006400"/>
                </a:solidFill>
                <a:latin typeface="Consolas" panose="020B0609020204030204" pitchFamily="49" charset="0"/>
              </a:rPr>
              <a:t>object </a:t>
            </a:r>
            <a:endParaRPr lang="de-DE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de-DE">
              <a:solidFill>
                <a:srgbClr val="00008B"/>
              </a:solidFill>
              <a:latin typeface="Consolas" panose="020B0609020204030204" pitchFamily="49" charset="0"/>
            </a:endParaRPr>
          </a:p>
          <a:p>
            <a:r>
              <a:rPr lang="de-DE" smtClean="0">
                <a:solidFill>
                  <a:srgbClr val="00008B"/>
                </a:solidFill>
                <a:latin typeface="Consolas" panose="020B0609020204030204" pitchFamily="49" charset="0"/>
              </a:rPr>
              <a:t>Class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8080"/>
                </a:solidFill>
                <a:latin typeface="Consolas" panose="020B0609020204030204" pitchFamily="49" charset="0"/>
              </a:rPr>
              <a:t>Server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					 	</a:t>
            </a:r>
            <a:r>
              <a:rPr lang="de-DE" smtClean="0">
                <a:solidFill>
                  <a:srgbClr val="006400"/>
                </a:solidFill>
                <a:latin typeface="Consolas" panose="020B0609020204030204" pitchFamily="49" charset="0"/>
              </a:rPr>
              <a:t># A "blueprint"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008080"/>
                </a:solidFill>
                <a:latin typeface="Consolas" panose="020B0609020204030204" pitchFamily="49" charset="0"/>
              </a:rPr>
              <a:t>string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$Computername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008080"/>
                </a:solidFill>
                <a:latin typeface="Consolas" panose="020B0609020204030204" pitchFamily="49" charset="0"/>
              </a:rPr>
              <a:t>vendor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$Vendor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[</a:t>
            </a:r>
            <a:r>
              <a:rPr lang="de-DE">
                <a:solidFill>
                  <a:srgbClr val="008080"/>
                </a:solidFill>
                <a:latin typeface="Consolas" panose="020B0609020204030204" pitchFamily="49" charset="0"/>
              </a:rPr>
              <a:t>string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]</a:t>
            </a:r>
            <a:r>
              <a:rPr lang="de-DE">
                <a:solidFill>
                  <a:srgbClr val="FF4500"/>
                </a:solidFill>
                <a:latin typeface="Consolas" panose="020B0609020204030204" pitchFamily="49" charset="0"/>
              </a:rPr>
              <a:t>$Model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endParaRPr lang="de-DE" smtClean="0"/>
          </a:p>
          <a:p>
            <a:r>
              <a:rPr lang="de-DE">
                <a:solidFill>
                  <a:srgbClr val="0000FF"/>
                </a:solidFill>
                <a:latin typeface="Consolas" panose="020B0609020204030204" pitchFamily="49" charset="0"/>
              </a:rPr>
              <a:t>New-Object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000080"/>
                </a:solidFill>
                <a:latin typeface="Consolas" panose="020B0609020204030204" pitchFamily="49" charset="0"/>
              </a:rPr>
              <a:t>-TypeName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srgbClr val="8A2BE2"/>
                </a:solidFill>
                <a:latin typeface="Consolas" panose="020B0609020204030204" pitchFamily="49" charset="0"/>
              </a:rPr>
              <a:t>Server 		</a:t>
            </a:r>
            <a:r>
              <a:rPr lang="de-DE" smtClean="0">
                <a:solidFill>
                  <a:srgbClr val="006400"/>
                </a:solidFill>
                <a:latin typeface="Consolas" panose="020B0609020204030204" pitchFamily="49" charset="0"/>
              </a:rPr>
              <a:t># </a:t>
            </a:r>
            <a:r>
              <a:rPr lang="de-DE">
                <a:solidFill>
                  <a:srgbClr val="006400"/>
                </a:solidFill>
                <a:latin typeface="Consolas" panose="020B0609020204030204" pitchFamily="49" charset="0"/>
              </a:rPr>
              <a:t>An object 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8708"/>
            <a:ext cx="8229600" cy="894774"/>
          </a:xfrm>
        </p:spPr>
        <p:txBody>
          <a:bodyPr/>
          <a:lstStyle/>
          <a:p>
            <a:r>
              <a:rPr lang="en-US" smtClean="0"/>
              <a:t>Neues Schlüsselwort: [enum]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28625" y="13034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/>
              <a:t> </a:t>
            </a:r>
            <a:r>
              <a:rPr lang="de-DE">
                <a:solidFill>
                  <a:srgbClr val="00008B"/>
                </a:solidFill>
                <a:latin typeface="Consolas" panose="020B0609020204030204" pitchFamily="49" charset="0"/>
              </a:rPr>
              <a:t>Enum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Vendor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HP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1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Dell </a:t>
            </a:r>
            <a:r>
              <a:rPr lang="de-DE" smtClean="0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2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IBM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3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Lenovo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4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endParaRPr lang="de-DE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Ciso </a:t>
            </a:r>
            <a:r>
              <a:rPr lang="de-DE">
                <a:solidFill>
                  <a:srgbClr val="A9A9A9"/>
                </a:solidFill>
                <a:latin typeface="Consolas" panose="020B0609020204030204" pitchFamily="49" charset="0"/>
              </a:rPr>
              <a:t>=</a:t>
            </a:r>
            <a:r>
              <a:rPr lang="de-DE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de-DE">
                <a:solidFill>
                  <a:srgbClr val="800080"/>
                </a:solidFill>
                <a:latin typeface="Consolas" panose="020B0609020204030204" pitchFamily="49" charset="0"/>
              </a:rPr>
              <a:t>5</a:t>
            </a:r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de-DE" smtClean="0">
                <a:solidFill>
                  <a:prstClr val="black"/>
                </a:solidFill>
                <a:latin typeface="Consolas" panose="020B0609020204030204" pitchFamily="49" charset="0"/>
              </a:rPr>
              <a:t>} </a:t>
            </a:r>
            <a:endParaRPr lang="de-DE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1404173"/>
            <a:ext cx="4152900" cy="2914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4133850" y="4428953"/>
            <a:ext cx="4152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>
                <a:latin typeface="Segoe UI Light" panose="020B0502040204020203" pitchFamily="34" charset="0"/>
                <a:cs typeface="Segoe UI Light" panose="020B0502040204020203" pitchFamily="34" charset="0"/>
              </a:rPr>
              <a:t>http://www.gartner.com/newsroom/id/2997118</a:t>
            </a:r>
          </a:p>
        </p:txBody>
      </p:sp>
    </p:spTree>
    <p:extLst>
      <p:ext uri="{BB962C8B-B14F-4D97-AF65-F5344CB8AC3E}">
        <p14:creationId xmlns:p14="http://schemas.microsoft.com/office/powerpoint/2010/main" val="4489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64022" y="1021393"/>
            <a:ext cx="8122778" cy="226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defTabSz="45717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178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6pPr>
            <a:lvl7pPr marL="914354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7pPr>
            <a:lvl8pPr marL="1371532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8pPr>
            <a:lvl9pPr marL="1828709" algn="l" defTabSz="457178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heinhardt Medium" charset="0"/>
                <a:ea typeface="ＭＳ Ｐゴシック" pitchFamily="34" charset="-128"/>
              </a:defRPr>
            </a:lvl9pPr>
          </a:lstStyle>
          <a:p>
            <a:r>
              <a:rPr lang="en-US" sz="4400" smtClean="0">
                <a:solidFill>
                  <a:srgbClr val="92D05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Demo </a:t>
            </a:r>
            <a:r>
              <a:rPr lang="en-US" sz="4400">
                <a:solidFill>
                  <a:srgbClr val="92D050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2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801" y="940037"/>
            <a:ext cx="8241555" cy="2933463"/>
          </a:xfrm>
        </p:spPr>
        <p:txBody>
          <a:bodyPr/>
          <a:lstStyle/>
          <a:p>
            <a:r>
              <a:rPr lang="en-US" smtClean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Save the date: </a:t>
            </a:r>
            <a:br>
              <a:rPr lang="en-US" smtClean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mtClean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28. Jan. 2016, 17:15 h</a:t>
            </a:r>
            <a:r>
              <a:rPr lang="en-US" dirty="0" smtClean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solidFill>
                <a:srgbClr val="92D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05" y="3412939"/>
            <a:ext cx="8660195" cy="816163"/>
          </a:xfrm>
        </p:spPr>
        <p:txBody>
          <a:bodyPr>
            <a:noAutofit/>
          </a:bodyPr>
          <a:lstStyle/>
          <a:p>
            <a:r>
              <a:rPr lang="de-DE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Windows </a:t>
            </a:r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Server 2016: </a:t>
            </a:r>
            <a:r>
              <a:rPr lang="de-DE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Die </a:t>
            </a:r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Neuerungen im Überblick </a:t>
            </a:r>
          </a:p>
          <a:p>
            <a:r>
              <a:rPr lang="en-US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Thorsten Butz</a:t>
            </a:r>
            <a:br>
              <a:rPr lang="en-US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http://education.arrowecs.de/seminare/kurse/training_kurse.cfm?courseId=AAAAELM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669135"/>
            <a:ext cx="8229600" cy="891779"/>
          </a:xfrm>
        </p:spPr>
        <p:txBody>
          <a:bodyPr/>
          <a:lstStyle/>
          <a:p>
            <a:r>
              <a:rPr lang="de-DE" altLang="de-DE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Arrow Education – </a:t>
            </a:r>
            <a:br>
              <a:rPr lang="de-DE" altLang="de-DE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altLang="de-DE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Trainings &amp; Zertifizierungen </a:t>
            </a:r>
          </a:p>
        </p:txBody>
      </p:sp>
      <p:pic>
        <p:nvPicPr>
          <p:cNvPr id="9219" name="Inhaltsplatzhalt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9" y="388145"/>
            <a:ext cx="1990725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457200" y="1632746"/>
            <a:ext cx="290977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600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deutschlandweite Abdeckung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4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München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4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Frankfurt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4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Bochum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4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4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Hamburg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de-DE" alt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495800" y="3405194"/>
            <a:ext cx="464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600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innovative und zeitgemäße Lernmethoden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Klassenraumtraining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Virtual Classroom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Elearning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Videolearning</a:t>
            </a:r>
            <a:endParaRPr lang="de-DE" altLang="de-DE" sz="140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280034" y="1952626"/>
            <a:ext cx="2689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Modernste Lernumgebung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Highend Laborumgebung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Digitale Kursunterlagen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Klimatisierte Kursräume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67583" y="3393151"/>
            <a:ext cx="24479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 Einmaliges Kursportfolio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Citrix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VMware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Microsoft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Check Point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Uvm.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135194" y="2069712"/>
            <a:ext cx="29359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 b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…Qualität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Supportprofis als Trainer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Lerngarantie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Garantierte Kursdurchführung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altLang="de-DE" sz="160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 Zertifiziertes Testcenter</a:t>
            </a:r>
          </a:p>
        </p:txBody>
      </p:sp>
    </p:spTree>
    <p:extLst>
      <p:ext uri="{BB962C8B-B14F-4D97-AF65-F5344CB8AC3E}">
        <p14:creationId xmlns:p14="http://schemas.microsoft.com/office/powerpoint/2010/main" val="36334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 idx="4294967295"/>
          </p:nvPr>
        </p:nvSpPr>
        <p:spPr>
          <a:xfrm>
            <a:off x="547553" y="603657"/>
            <a:ext cx="8229600" cy="890587"/>
          </a:xfrm>
        </p:spPr>
        <p:txBody>
          <a:bodyPr/>
          <a:lstStyle/>
          <a:p>
            <a:r>
              <a:rPr lang="de-DE" altLang="de-DE" smtClean="0"/>
              <a:t>Arrow Education – </a:t>
            </a:r>
            <a:br>
              <a:rPr lang="de-DE" altLang="de-DE" smtClean="0"/>
            </a:br>
            <a:r>
              <a:rPr lang="de-DE" altLang="de-DE" smtClean="0"/>
              <a:t>Trainings &amp; Zertifizierungen </a:t>
            </a:r>
          </a:p>
        </p:txBody>
      </p:sp>
      <p:pic>
        <p:nvPicPr>
          <p:cNvPr id="9219" name="Inhaltsplatzhalt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8" y="388145"/>
            <a:ext cx="1990725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457200" y="1759746"/>
            <a:ext cx="290977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… deutschlandweite Abdeckung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München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Frankfurt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Bochum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Berlin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Hamburg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de-DE" altLang="de-DE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280030" y="1952626"/>
            <a:ext cx="26890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… Modernste Lernumgebung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Highend Laborumgebung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Digitale Kursunterlagen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Klimatisierte Kursräume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60427" y="3614738"/>
            <a:ext cx="24479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b="1">
                <a:latin typeface="Segoe UI Light" panose="020B0502040204020203" pitchFamily="34" charset="0"/>
                <a:cs typeface="Segoe UI Light" panose="020B0502040204020203" pitchFamily="34" charset="0"/>
              </a:rPr>
              <a:t>… Einmaliges Kursportfolio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Citrix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VMware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Microsoft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Check Point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>
                <a:latin typeface="Segoe UI Light" panose="020B0502040204020203" pitchFamily="34" charset="0"/>
                <a:cs typeface="Segoe UI Light" panose="020B0502040204020203" pitchFamily="34" charset="0"/>
              </a:rPr>
              <a:t>&gt; Uvm.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135193" y="2196710"/>
            <a:ext cx="29359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…Qualität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Supportprofis als Trainer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Lerngarantie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Garantierte Kursdurchführung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de-DE" altLang="de-DE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&gt; Zertifiziertes Testcenter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47553" y="1759750"/>
            <a:ext cx="812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Empfohlene Microsoft Kurse:</a:t>
            </a:r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Mastering Windows 2012 R2 &amp; Windows 10 // </a:t>
            </a:r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Praxis.Workshop</a:t>
            </a: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	(5 Tage)</a:t>
            </a:r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Automating Administration with Windows PowerShell </a:t>
            </a:r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MOC-10961 	(5 Tage)</a:t>
            </a:r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Installing and Configuring Windows 10 </a:t>
            </a:r>
            <a:r>
              <a:rPr lang="en-US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MOC-20697-1  				(5 Tage)</a:t>
            </a:r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31308" y="4233325"/>
            <a:ext cx="3027233" cy="646331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de-DE" b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training.ecs.de@arrow.com</a:t>
            </a:r>
            <a:endParaRPr lang="de-DE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de-DE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Tel.: 089 93099168</a:t>
            </a:r>
          </a:p>
        </p:txBody>
      </p:sp>
      <p:pic>
        <p:nvPicPr>
          <p:cNvPr id="1026" name="Picture 2" descr="Microsoft Partner Silber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6" y="4323128"/>
            <a:ext cx="2562225" cy="4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0835" y="2023265"/>
            <a:ext cx="7290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de-DE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19115" y="637309"/>
            <a:ext cx="5640386" cy="4112491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Theinhardt Thin"/>
                <a:ea typeface="+mn-ea"/>
                <a:cs typeface="Theinhardt Thi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Theinhardt Thin"/>
                <a:ea typeface="+mn-ea"/>
                <a:cs typeface="Theinhardt Thi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Theinhardt Thin"/>
                <a:ea typeface="+mn-ea"/>
                <a:cs typeface="Theinhardt Thi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Theinhardt Thin"/>
                <a:ea typeface="+mn-ea"/>
                <a:cs typeface="Theinhardt Thi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Theinhardt Thin"/>
                <a:ea typeface="+mn-ea"/>
                <a:cs typeface="Theinhardt Thi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>about_me</a:t>
            </a:r>
          </a:p>
          <a:p>
            <a:pPr marL="0" indent="0">
              <a:buNone/>
            </a:pPr>
            <a: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de-DE" sz="24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de-DE" sz="1800">
                <a:latin typeface="Segoe UI Light" panose="020B0502040204020203" pitchFamily="34" charset="0"/>
                <a:cs typeface="Segoe UI Light" panose="020B0502040204020203" pitchFamily="34" charset="0"/>
              </a:rPr>
              <a:t>$speaker = @{ </a:t>
            </a:r>
          </a:p>
          <a:p>
            <a:pPr marL="0" indent="0">
              <a:buNone/>
            </a:pPr>
            <a:r>
              <a:rPr lang="de-DE" sz="1800">
                <a:latin typeface="Segoe UI Light" panose="020B0502040204020203" pitchFamily="34" charset="0"/>
                <a:cs typeface="Segoe UI Light" panose="020B0502040204020203" pitchFamily="34" charset="0"/>
              </a:rPr>
              <a:t>      name </a:t>
            </a:r>
            <a:r>
              <a:rPr lang="de-DE" sz="1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 </a:t>
            </a:r>
            <a:r>
              <a:rPr lang="de-DE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r>
              <a:rPr lang="de-DE" sz="1800" b="1">
                <a:latin typeface="Segoe UI Light" panose="020B0502040204020203" pitchFamily="34" charset="0"/>
                <a:cs typeface="Segoe UI Light" panose="020B0502040204020203" pitchFamily="34" charset="0"/>
              </a:rPr>
              <a:t>Thorsten Butz</a:t>
            </a:r>
            <a:r>
              <a:rPr lang="de-DE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pPr marL="0" indent="0">
              <a:buNone/>
            </a:pP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      certification </a:t>
            </a:r>
            <a:r>
              <a:rPr lang="en-US" sz="1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 </a:t>
            </a: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r>
              <a:rPr lang="en-US" sz="1800" b="1">
                <a:latin typeface="Segoe UI Light" panose="020B0502040204020203" pitchFamily="34" charset="0"/>
                <a:cs typeface="Segoe UI Light" panose="020B0502040204020203" pitchFamily="34" charset="0"/>
              </a:rPr>
              <a:t>MC*/LIPC-2</a:t>
            </a: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pPr marL="0" indent="0">
              <a:buNone/>
            </a:pP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      focus </a:t>
            </a:r>
            <a:r>
              <a:rPr lang="en-US" sz="1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 </a:t>
            </a: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r>
              <a:rPr lang="en-US" sz="1800" b="1">
                <a:latin typeface="Segoe UI Light" panose="020B0502040204020203" pitchFamily="34" charset="0"/>
                <a:cs typeface="Segoe UI Light" panose="020B0502040204020203" pitchFamily="34" charset="0"/>
              </a:rPr>
              <a:t>Scripting</a:t>
            </a: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', '</a:t>
            </a:r>
            <a:r>
              <a:rPr lang="en-US" sz="1800" b="1">
                <a:latin typeface="Segoe UI Light" panose="020B0502040204020203" pitchFamily="34" charset="0"/>
                <a:cs typeface="Segoe UI Light" panose="020B0502040204020203" pitchFamily="34" charset="0"/>
              </a:rPr>
              <a:t>ServerManagement</a:t>
            </a:r>
            <a:r>
              <a:rPr lang="en-US" sz="180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</a:p>
          <a:p>
            <a:pPr marL="0" indent="0">
              <a:buNone/>
            </a:pPr>
            <a:r>
              <a:rPr lang="en-US" altLang="de-DE" sz="1800" kern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</a:t>
            </a:r>
            <a:r>
              <a:rPr lang="de-DE" altLang="de-DE" sz="1800" kern="0">
                <a:latin typeface="Segoe UI Light" panose="020B0502040204020203" pitchFamily="34" charset="0"/>
                <a:cs typeface="Segoe UI Light" panose="020B0502040204020203" pitchFamily="34" charset="0"/>
              </a:rPr>
              <a:t>= </a:t>
            </a:r>
            <a:r>
              <a:rPr lang="de-DE" altLang="de-DE" sz="1800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r>
              <a:rPr lang="de-DE" altLang="de-DE" sz="1800" b="1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@thorstenbutz</a:t>
            </a:r>
            <a:r>
              <a:rPr lang="en-US" altLang="de-DE" sz="1800" kern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endParaRPr lang="en-US" sz="1800" kern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kern="0">
                <a:latin typeface="Segoe UI Light" panose="020B0502040204020203" pitchFamily="34" charset="0"/>
                <a:cs typeface="Segoe UI Light" panose="020B0502040204020203" pitchFamily="34" charset="0"/>
              </a:rPr>
              <a:t>	 </a:t>
            </a:r>
            <a:r>
              <a:rPr lang="en-US" sz="1800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= '</a:t>
            </a:r>
            <a:r>
              <a:rPr lang="en-US" sz="1800" b="1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http://www.thorsten-butz.de</a:t>
            </a:r>
            <a:r>
              <a:rPr lang="en-US" sz="1800" kern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'</a:t>
            </a:r>
            <a:endParaRPr lang="de-DE" sz="1800" ker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kern="0">
                <a:latin typeface="Segoe UI Light" panose="020B0502040204020203" pitchFamily="34" charset="0"/>
                <a:cs typeface="Segoe UI Light" panose="020B0502040204020203" pitchFamily="34" charset="0"/>
              </a:rPr>
              <a:t>}</a:t>
            </a:r>
            <a:endParaRPr lang="pt-PT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98" name="Picture 2" descr="http://i380.photobucket.com/albums/oo246/loow/1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9" y="3478547"/>
            <a:ext cx="451110" cy="45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92" y="3111041"/>
            <a:ext cx="384112" cy="31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89658"/>
            <a:ext cx="8229600" cy="894774"/>
          </a:xfrm>
        </p:spPr>
        <p:txBody>
          <a:bodyPr>
            <a:normAutofit/>
          </a:bodyPr>
          <a:lstStyle/>
          <a:p>
            <a:r>
              <a:rPr lang="en-US" b="1" smtClean="0"/>
              <a:t>Windows 10 &amp; PowerShell v5 	</a:t>
            </a:r>
            <a:endParaRPr lang="de-DE" b="1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888" y="1344253"/>
            <a:ext cx="6877050" cy="318135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610098" y="1581150"/>
            <a:ext cx="742452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00573" y="1238250"/>
            <a:ext cx="786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RTM ?</a:t>
            </a:r>
            <a:endParaRPr lang="de-DE" sz="14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16823"/>
            <a:ext cx="6867585" cy="488380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899160" y="1927860"/>
            <a:ext cx="548640" cy="20574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33" y="2863215"/>
            <a:ext cx="4014074" cy="10680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672" y="4131333"/>
            <a:ext cx="5153025" cy="7429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" y="62865"/>
            <a:ext cx="8924925" cy="28003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672" y="2835286"/>
            <a:ext cx="533400" cy="56197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680085" y="2284095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699135" y="2531745"/>
            <a:ext cx="548640" cy="0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0464"/>
            <a:ext cx="8229600" cy="894774"/>
          </a:xfrm>
        </p:spPr>
        <p:txBody>
          <a:bodyPr/>
          <a:lstStyle/>
          <a:p>
            <a:r>
              <a:rPr lang="en-US" smtClean="0"/>
              <a:t>(Wesentliche) </a:t>
            </a:r>
            <a:r>
              <a:rPr lang="en-US" b="1" smtClean="0"/>
              <a:t>Neuerungen</a:t>
            </a:r>
            <a:r>
              <a:rPr lang="en-US" smtClean="0"/>
              <a:t> </a:t>
            </a:r>
            <a:r>
              <a:rPr lang="en-US"/>
              <a:t>in Windows PowerShell 5.0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48654" y="1265238"/>
            <a:ext cx="8229600" cy="3294062"/>
          </a:xfrm>
        </p:spPr>
        <p:txBody>
          <a:bodyPr>
            <a:normAutofit fontScale="92500" lnSpcReduction="20000"/>
          </a:bodyPr>
          <a:lstStyle/>
          <a:p>
            <a:r>
              <a:rPr lang="en-US" sz="2200" smtClean="0"/>
              <a:t>Klassen (Neue Schlüsselworte: Class, Enum)</a:t>
            </a:r>
          </a:p>
          <a:p>
            <a:r>
              <a:rPr lang="en-US" sz="2200" smtClean="0"/>
              <a:t>Neuer Stream: Information</a:t>
            </a:r>
          </a:p>
          <a:p>
            <a:r>
              <a:rPr lang="en-US" sz="2200" smtClean="0"/>
              <a:t>Neue Cmdlets</a:t>
            </a:r>
          </a:p>
          <a:p>
            <a:pPr lvl="1"/>
            <a:r>
              <a:rPr lang="en-US" smtClean="0"/>
              <a:t>ConvertFrom-String, Convert-String</a:t>
            </a:r>
          </a:p>
          <a:p>
            <a:pPr lvl="1"/>
            <a:r>
              <a:rPr lang="en-US" smtClean="0"/>
              <a:t>Compress-Archive, Expand-Archive</a:t>
            </a:r>
          </a:p>
          <a:p>
            <a:pPr lvl="1"/>
            <a:r>
              <a:rPr lang="en-US" smtClean="0"/>
              <a:t>Format-Hex</a:t>
            </a:r>
          </a:p>
          <a:p>
            <a:pPr lvl="1"/>
            <a:r>
              <a:rPr lang="en-US" smtClean="0"/>
              <a:t>Get-Clipboard, Set-Clipboard</a:t>
            </a:r>
          </a:p>
          <a:p>
            <a:pPr lvl="1"/>
            <a:r>
              <a:rPr lang="en-US" smtClean="0"/>
              <a:t>New-Guid</a:t>
            </a:r>
          </a:p>
          <a:p>
            <a:pPr lvl="1"/>
            <a:r>
              <a:rPr lang="de-DE"/>
              <a:t>Export-ODataEndpointProxy </a:t>
            </a:r>
            <a:endParaRPr lang="en-US" smtClean="0"/>
          </a:p>
          <a:p>
            <a:pPr lvl="1"/>
            <a:r>
              <a:rPr lang="en-US" smtClean="0"/>
              <a:t>…</a:t>
            </a:r>
          </a:p>
          <a:p>
            <a:r>
              <a:rPr lang="de-DE" sz="2200" smtClean="0"/>
              <a:t>PackageManagement, PowerShellGet</a:t>
            </a:r>
            <a:r>
              <a:rPr lang="en-US" sz="2200" smtClean="0"/>
              <a:t> (basierend auf NuGet)</a:t>
            </a:r>
            <a:endParaRPr lang="en-US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3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row_template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rrow_template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arrow_template_16-9</Template>
  <TotalTime>0</TotalTime>
  <Words>961</Words>
  <PresentationFormat>Bildschirmpräsentation (16:9)</PresentationFormat>
  <Paragraphs>718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Consolas</vt:lpstr>
      <vt:lpstr>Lucida Grande</vt:lpstr>
      <vt:lpstr>Segoe UI</vt:lpstr>
      <vt:lpstr>Segoe UI Light</vt:lpstr>
      <vt:lpstr>Theinhardt Medium</vt:lpstr>
      <vt:lpstr>Theinhardt Thin</vt:lpstr>
      <vt:lpstr>arrow_template_16-9</vt:lpstr>
      <vt:lpstr>1_arrow_template_4-3</vt:lpstr>
      <vt:lpstr>Arrow ECS Training  Get-KnowHow | Select-Object -property 'Essential' </vt:lpstr>
      <vt:lpstr>Agenda </vt:lpstr>
      <vt:lpstr>Arrow Education –  Trainings &amp; Zertifizierungen </vt:lpstr>
      <vt:lpstr>Arrow Education –  Trainings &amp; Zertifizierungen </vt:lpstr>
      <vt:lpstr>PowerPoint-Präsentation</vt:lpstr>
      <vt:lpstr>Windows 10 &amp; PowerShell v5  </vt:lpstr>
      <vt:lpstr>PowerPoint-Präsentation</vt:lpstr>
      <vt:lpstr>PowerPoint-Präsentation</vt:lpstr>
      <vt:lpstr>(Wesentliche) Neuerungen in Windows PowerShell 5.0</vt:lpstr>
      <vt:lpstr>(Wesentliche) Verbesserungen in Windows PowerShell 5.0</vt:lpstr>
      <vt:lpstr>Windows 7 (SP1) PoSh v2</vt:lpstr>
      <vt:lpstr>Windows 7 (SP1) PoSh v5</vt:lpstr>
      <vt:lpstr>Windows 10 (1511) PoSh v5</vt:lpstr>
      <vt:lpstr>PowerPoint-Präsentation</vt:lpstr>
      <vt:lpstr>PowerPoint-Präsentation</vt:lpstr>
      <vt:lpstr>Neue Cmdlets: Zipping</vt:lpstr>
      <vt:lpstr>Neues Cmdlet: Convert-String</vt:lpstr>
      <vt:lpstr>Neues Cmdlet: Convert-FromString</vt:lpstr>
      <vt:lpstr>Package Management: PowerShell Gallery</vt:lpstr>
      <vt:lpstr>Package Management: Chocolatey</vt:lpstr>
      <vt:lpstr>Neues Schlüsselwort: [class]</vt:lpstr>
      <vt:lpstr>Klassen und Objekte</vt:lpstr>
      <vt:lpstr>Neues Schlüsselwort: [enum]</vt:lpstr>
      <vt:lpstr>PowerPoint-Präsentation</vt:lpstr>
      <vt:lpstr>Save the date:  28. Jan. 2016, 17:15 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2016-01-18T11:44:23Z</dcterms:created>
  <dcterms:modified xsi:type="dcterms:W3CDTF">2016-01-18T11:44:30Z</dcterms:modified>
</cp:coreProperties>
</file>