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1"/>
    <p:sldMasterId id="2147483659" r:id="rId2"/>
  </p:sldMasterIdLst>
  <p:notesMasterIdLst>
    <p:notesMasterId r:id="rId28"/>
  </p:notesMasterIdLst>
  <p:handoutMasterIdLst>
    <p:handoutMasterId r:id="rId29"/>
  </p:handoutMasterIdLst>
  <p:sldIdLst>
    <p:sldId id="308" r:id="rId3"/>
    <p:sldId id="263" r:id="rId4"/>
    <p:sldId id="305" r:id="rId5"/>
    <p:sldId id="279" r:id="rId6"/>
    <p:sldId id="278" r:id="rId7"/>
    <p:sldId id="275" r:id="rId8"/>
    <p:sldId id="307" r:id="rId9"/>
    <p:sldId id="294" r:id="rId10"/>
    <p:sldId id="324" r:id="rId11"/>
    <p:sldId id="322" r:id="rId12"/>
    <p:sldId id="314" r:id="rId13"/>
    <p:sldId id="323" r:id="rId14"/>
    <p:sldId id="325" r:id="rId15"/>
    <p:sldId id="319" r:id="rId16"/>
    <p:sldId id="318" r:id="rId17"/>
    <p:sldId id="317" r:id="rId18"/>
    <p:sldId id="327" r:id="rId19"/>
    <p:sldId id="295" r:id="rId20"/>
    <p:sldId id="326" r:id="rId21"/>
    <p:sldId id="328" r:id="rId22"/>
    <p:sldId id="311" r:id="rId23"/>
    <p:sldId id="301" r:id="rId24"/>
    <p:sldId id="306" r:id="rId25"/>
    <p:sldId id="329" r:id="rId26"/>
    <p:sldId id="304" r:id="rId2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A541"/>
    <a:srgbClr val="006400"/>
    <a:srgbClr val="720000"/>
    <a:srgbClr val="308DC5"/>
    <a:srgbClr val="014C9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36" autoAdjust="0"/>
    <p:restoredTop sz="96279" autoAdjust="0"/>
  </p:normalViewPr>
  <p:slideViewPr>
    <p:cSldViewPr snapToGrid="0" snapToObjects="1">
      <p:cViewPr varScale="1">
        <p:scale>
          <a:sx n="142" d="100"/>
          <a:sy n="142" d="100"/>
        </p:scale>
        <p:origin x="156" y="114"/>
      </p:cViewPr>
      <p:guideLst>
        <p:guide orient="horz" pos="1620"/>
        <p:guide pos="2880"/>
      </p:guideLst>
    </p:cSldViewPr>
  </p:slideViewPr>
  <p:outlineViewPr>
    <p:cViewPr>
      <p:scale>
        <a:sx n="33" d="100"/>
        <a:sy n="33" d="100"/>
      </p:scale>
      <p:origin x="0" y="-1470"/>
    </p:cViewPr>
  </p:outlineViewPr>
  <p:notesTextViewPr>
    <p:cViewPr>
      <p:scale>
        <a:sx n="3" d="2"/>
        <a:sy n="3" d="2"/>
      </p:scale>
      <p:origin x="0" y="0"/>
    </p:cViewPr>
  </p:notesTextViewPr>
  <p:sorterViewPr>
    <p:cViewPr>
      <p:scale>
        <a:sx n="150" d="100"/>
        <a:sy n="150" d="100"/>
      </p:scale>
      <p:origin x="0" y="-2736"/>
    </p:cViewPr>
  </p:sorterViewPr>
  <p:notesViewPr>
    <p:cSldViewPr snapToGrid="0" snapToObjects="1">
      <p:cViewPr varScale="1">
        <p:scale>
          <a:sx n="85" d="100"/>
          <a:sy n="85" d="100"/>
        </p:scale>
        <p:origin x="316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C4ED75B-8A5A-FD44-9880-573D936C7147}" type="datetimeFigureOut">
              <a:rPr lang="en-US" smtClean="0"/>
              <a:pPr/>
              <a:t>1/30/2016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FD6BD9-1CF7-F24C-93F0-DF8569BD2DB8}" type="slidenum">
              <a:rPr lang="en-US" smtClean="0"/>
              <a:pPr/>
              <a:t>‹Nr.›</a:t>
            </a:fld>
            <a:endParaRPr lang="en-US"/>
          </a:p>
        </p:txBody>
      </p:sp>
    </p:spTree>
    <p:extLst>
      <p:ext uri="{BB962C8B-B14F-4D97-AF65-F5344CB8AC3E}">
        <p14:creationId xmlns:p14="http://schemas.microsoft.com/office/powerpoint/2010/main" val="472408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9D4759-473F-5C47-A16C-211E5599F4A9}" type="datetimeFigureOut">
              <a:rPr lang="en-US" smtClean="0"/>
              <a:pPr/>
              <a:t>1/30/2016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381000" y="4343400"/>
            <a:ext cx="60960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929F6-E0D9-B44A-9A3A-69CDCA1B6048}" type="slidenum">
              <a:rPr lang="en-US" smtClean="0"/>
              <a:pPr/>
              <a:t>‹Nr.›</a:t>
            </a:fld>
            <a:endParaRPr lang="en-US"/>
          </a:p>
        </p:txBody>
      </p:sp>
    </p:spTree>
    <p:extLst>
      <p:ext uri="{BB962C8B-B14F-4D97-AF65-F5344CB8AC3E}">
        <p14:creationId xmlns:p14="http://schemas.microsoft.com/office/powerpoint/2010/main" val="14614111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Segoe UI" panose="020B0502040204020203" pitchFamily="34" charset="0"/>
        <a:ea typeface="+mn-ea"/>
        <a:cs typeface="Segoe UI" panose="020B0502040204020203" pitchFamily="34" charset="0"/>
      </a:defRPr>
    </a:lvl1pPr>
    <a:lvl2pPr marL="457200" algn="l" defTabSz="457200" rtl="0" eaLnBrk="1" latinLnBrk="0" hangingPunct="1">
      <a:defRPr sz="1200" kern="1200">
        <a:solidFill>
          <a:schemeClr val="tx1"/>
        </a:solidFill>
        <a:latin typeface="Segoe UI" panose="020B0502040204020203" pitchFamily="34" charset="0"/>
        <a:ea typeface="+mn-ea"/>
        <a:cs typeface="Segoe UI" panose="020B0502040204020203" pitchFamily="34" charset="0"/>
      </a:defRPr>
    </a:lvl2pPr>
    <a:lvl3pPr marL="914400" algn="l" defTabSz="457200" rtl="0" eaLnBrk="1" latinLnBrk="0" hangingPunct="1">
      <a:defRPr sz="1200" kern="1200">
        <a:solidFill>
          <a:schemeClr val="tx1"/>
        </a:solidFill>
        <a:latin typeface="Segoe UI" panose="020B0502040204020203" pitchFamily="34" charset="0"/>
        <a:ea typeface="+mn-ea"/>
        <a:cs typeface="Segoe UI" panose="020B0502040204020203" pitchFamily="34" charset="0"/>
      </a:defRPr>
    </a:lvl3pPr>
    <a:lvl4pPr marL="1371600" algn="l" defTabSz="457200" rtl="0" eaLnBrk="1" latinLnBrk="0" hangingPunct="1">
      <a:defRPr sz="1200" kern="1200">
        <a:solidFill>
          <a:schemeClr val="tx1"/>
        </a:solidFill>
        <a:latin typeface="Segoe UI" panose="020B0502040204020203" pitchFamily="34" charset="0"/>
        <a:ea typeface="+mn-ea"/>
        <a:cs typeface="Segoe UI" panose="020B0502040204020203" pitchFamily="34" charset="0"/>
      </a:defRPr>
    </a:lvl4pPr>
    <a:lvl5pPr marL="1828800" algn="l" defTabSz="457200" rtl="0" eaLnBrk="1" latinLnBrk="0" hangingPunct="1">
      <a:defRPr sz="1200" kern="1200">
        <a:solidFill>
          <a:schemeClr val="tx1"/>
        </a:solidFill>
        <a:latin typeface="Segoe UI" panose="020B0502040204020203" pitchFamily="34" charset="0"/>
        <a:ea typeface="+mn-ea"/>
        <a:cs typeface="Segoe UI" panose="020B0502040204020203" pitchFamily="34"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de-DE" smtClean="0"/>
              <a:t>http</a:t>
            </a:r>
            <a:r>
              <a:rPr lang="de-DE"/>
              <a:t>://education.arrowecs.de/seminare</a:t>
            </a:r>
          </a:p>
          <a:p>
            <a:pPr>
              <a:lnSpc>
                <a:spcPct val="150000"/>
              </a:lnSpc>
            </a:pPr>
            <a:r>
              <a:rPr lang="de-DE" smtClean="0"/>
              <a:t>training.ecs.de@arrow.com</a:t>
            </a:r>
            <a:endParaRPr lang="de-DE"/>
          </a:p>
          <a:p>
            <a:pPr>
              <a:lnSpc>
                <a:spcPct val="150000"/>
              </a:lnSpc>
            </a:pPr>
            <a:r>
              <a:rPr lang="de-DE"/>
              <a:t>Tel.: 089 93099168</a:t>
            </a:r>
          </a:p>
          <a:p>
            <a:pPr>
              <a:lnSpc>
                <a:spcPct val="150000"/>
              </a:lnSpc>
            </a:pPr>
            <a:endParaRPr lang="en-US" smtClean="0"/>
          </a:p>
          <a:p>
            <a:pPr>
              <a:lnSpc>
                <a:spcPct val="150000"/>
              </a:lnSpc>
            </a:pPr>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a:t>
            </a:fld>
            <a:endParaRPr lang="en-US"/>
          </a:p>
        </p:txBody>
      </p:sp>
    </p:spTree>
    <p:extLst>
      <p:ext uri="{BB962C8B-B14F-4D97-AF65-F5344CB8AC3E}">
        <p14:creationId xmlns:p14="http://schemas.microsoft.com/office/powerpoint/2010/main" val="3059714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r>
              <a:rPr lang="en-US"/>
              <a:t>http://minecraft-de.gamepedia.com/Redstone</a:t>
            </a:r>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ltLang="de-DE"/>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10</a:t>
            </a:fld>
            <a:endParaRPr lang="en-US"/>
          </a:p>
        </p:txBody>
      </p:sp>
    </p:spTree>
    <p:extLst>
      <p:ext uri="{BB962C8B-B14F-4D97-AF65-F5344CB8AC3E}">
        <p14:creationId xmlns:p14="http://schemas.microsoft.com/office/powerpoint/2010/main" val="3086978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939800"/>
            <a:ext cx="6096000" cy="3429000"/>
          </a:xfrm>
        </p:spPr>
      </p:sp>
      <p:sp>
        <p:nvSpPr>
          <p:cNvPr id="3" name="Notizenplatzhalter 2"/>
          <p:cNvSpPr>
            <a:spLocks noGrp="1"/>
          </p:cNvSpPr>
          <p:nvPr>
            <p:ph type="body" idx="1"/>
          </p:nvPr>
        </p:nvSpPr>
        <p:spPr/>
        <p:txBody>
          <a:bodyPr/>
          <a:lstStyle/>
          <a:p>
            <a:pPr>
              <a:lnSpc>
                <a:spcPct val="150000"/>
              </a:lnSpc>
            </a:pPr>
            <a:r>
              <a:rPr lang="en-US" smtClean="0"/>
              <a:t>OSE: Operating System</a:t>
            </a:r>
            <a:r>
              <a:rPr lang="en-US" baseline="0" smtClean="0"/>
              <a:t> Environment</a:t>
            </a:r>
          </a:p>
          <a:p>
            <a:pPr>
              <a:lnSpc>
                <a:spcPct val="150000"/>
              </a:lnSpc>
            </a:pPr>
            <a:endParaRPr lang="en-US" baseline="0" smtClean="0"/>
          </a:p>
          <a:p>
            <a:pPr>
              <a:lnSpc>
                <a:spcPct val="150000"/>
              </a:lnSpc>
            </a:pPr>
            <a:r>
              <a:rPr lang="en-US" baseline="0" smtClean="0"/>
              <a:t>Quellen : </a:t>
            </a:r>
          </a:p>
          <a:p>
            <a:pPr marL="171450" indent="-171450">
              <a:lnSpc>
                <a:spcPct val="150000"/>
              </a:lnSpc>
              <a:buFont typeface="Arial" panose="020B0604020202020204" pitchFamily="34" charset="0"/>
              <a:buChar char="•"/>
            </a:pPr>
            <a:r>
              <a:rPr lang="en-US" smtClean="0"/>
              <a:t>"Windows Server 2016 and System Center 2016</a:t>
            </a:r>
            <a:br>
              <a:rPr lang="en-US" smtClean="0"/>
            </a:br>
            <a:r>
              <a:rPr lang="en-US" smtClean="0"/>
              <a:t>Standard and Datacenter Editions Pricing and licensing FAQ December 2015"</a:t>
            </a:r>
            <a:br>
              <a:rPr lang="en-US" smtClean="0"/>
            </a:br>
            <a:r>
              <a:rPr lang="de-DE" smtClean="0"/>
              <a:t>https://</a:t>
            </a:r>
            <a:r>
              <a:rPr lang="de-DE" smtClean="0"/>
              <a:t>t.co/fR2ybzibVx</a:t>
            </a:r>
            <a:endParaRPr lang="de-DE" sz="1200" b="0" i="0" u="none" strike="noStrike" kern="1200" baseline="0" smtClean="0">
              <a:solidFill>
                <a:schemeClr val="tx1"/>
              </a:solidFill>
              <a:latin typeface="Segoe UI" panose="020B0502040204020203" pitchFamily="34" charset="0"/>
              <a:ea typeface="+mn-ea"/>
              <a:cs typeface="Segoe UI" panose="020B0502040204020203" pitchFamily="34" charset="0"/>
            </a:endParaRPr>
          </a:p>
          <a:p>
            <a:pPr marL="171450" indent="-171450">
              <a:lnSpc>
                <a:spcPct val="150000"/>
              </a:lnSpc>
              <a:buFont typeface="Arial" panose="020B0604020202020204" pitchFamily="34" charset="0"/>
              <a:buChar char="•"/>
            </a:pPr>
            <a:r>
              <a:rPr lang="de-DE" sz="1200" b="0" i="0" u="none" strike="noStrike" kern="1200" baseline="0" smtClean="0">
                <a:solidFill>
                  <a:schemeClr val="tx1"/>
                </a:solidFill>
                <a:latin typeface="Segoe UI" panose="020B0502040204020203" pitchFamily="34" charset="0"/>
                <a:ea typeface="+mn-ea"/>
                <a:cs typeface="Segoe UI" panose="020B0502040204020203" pitchFamily="34" charset="0"/>
              </a:rPr>
              <a:t>Windows Server 2016 </a:t>
            </a:r>
            <a:r>
              <a:rPr lang="en-US" sz="1200" b="0" i="0" u="none" strike="noStrike" kern="1200" baseline="0" smtClean="0">
                <a:solidFill>
                  <a:schemeClr val="tx1"/>
                </a:solidFill>
                <a:latin typeface="Segoe UI" panose="020B0502040204020203" pitchFamily="34" charset="0"/>
                <a:ea typeface="+mn-ea"/>
                <a:cs typeface="Segoe UI" panose="020B0502040204020203" pitchFamily="34" charset="0"/>
              </a:rPr>
              <a:t>Standard and Datacenter Editions Licensing Datasheet 	</a:t>
            </a:r>
            <a:br>
              <a:rPr lang="en-US" sz="1200" b="0" i="0" u="none" strike="noStrike" kern="1200" baseline="0" smtClean="0">
                <a:solidFill>
                  <a:schemeClr val="tx1"/>
                </a:solidFill>
                <a:latin typeface="Segoe UI" panose="020B0502040204020203" pitchFamily="34" charset="0"/>
                <a:ea typeface="+mn-ea"/>
                <a:cs typeface="Segoe UI" panose="020B0502040204020203" pitchFamily="34" charset="0"/>
              </a:rPr>
            </a:br>
            <a:r>
              <a:rPr lang="de-DE" smtClean="0"/>
              <a:t>https://</a:t>
            </a:r>
            <a:r>
              <a:rPr lang="de-DE" smtClean="0"/>
              <a:t>t.co/H1bu72R65v</a:t>
            </a:r>
            <a:endParaRPr lang="en-US" smtClean="0"/>
          </a:p>
          <a:p>
            <a:pPr marL="171450" indent="-171450">
              <a:lnSpc>
                <a:spcPct val="150000"/>
              </a:lnSpc>
              <a:buFont typeface="Arial" panose="020B0604020202020204" pitchFamily="34" charset="0"/>
              <a:buChar char="•"/>
            </a:pPr>
            <a:r>
              <a:rPr lang="en-US" smtClean="0"/>
              <a:t>Mary Jo Foley: Microsoft Windows Server 2016 to move to per-core licensing</a:t>
            </a:r>
            <a:br>
              <a:rPr lang="en-US" smtClean="0"/>
            </a:br>
            <a:r>
              <a:rPr lang="en-US" smtClean="0"/>
              <a:t>http://www.zdnet.com/article/microsoft-windows-server-2016-to-move-to-per-core-licensing</a:t>
            </a:r>
            <a:r>
              <a:rPr lang="en-US" smtClean="0"/>
              <a:t>/</a:t>
            </a:r>
            <a:endParaRPr lang="en-US" smtClean="0"/>
          </a:p>
          <a:p>
            <a:pPr marL="171450" indent="-171450">
              <a:lnSpc>
                <a:spcPct val="150000"/>
              </a:lnSpc>
              <a:buFont typeface="Arial" panose="020B0604020202020204" pitchFamily="34" charset="0"/>
              <a:buChar char="•"/>
            </a:pPr>
            <a:r>
              <a:rPr lang="en-US" smtClean="0"/>
              <a:t>Wes Miller (Twitter)</a:t>
            </a:r>
            <a:br>
              <a:rPr lang="en-US" smtClean="0"/>
            </a:br>
            <a:r>
              <a:rPr lang="en-US" smtClean="0"/>
              <a:t>https://twitter.com/getwired/status/672498239552098305</a:t>
            </a:r>
          </a:p>
          <a:p>
            <a:pPr>
              <a:lnSpc>
                <a:spcPct val="150000"/>
              </a:lnSpc>
            </a:pPr>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11</a:t>
            </a:fld>
            <a:endParaRPr lang="en-US"/>
          </a:p>
        </p:txBody>
      </p:sp>
    </p:spTree>
    <p:extLst>
      <p:ext uri="{BB962C8B-B14F-4D97-AF65-F5344CB8AC3E}">
        <p14:creationId xmlns:p14="http://schemas.microsoft.com/office/powerpoint/2010/main" val="1152082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ltLang="de-DE"/>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12</a:t>
            </a:fld>
            <a:endParaRPr lang="en-US"/>
          </a:p>
        </p:txBody>
      </p:sp>
    </p:spTree>
    <p:extLst>
      <p:ext uri="{BB962C8B-B14F-4D97-AF65-F5344CB8AC3E}">
        <p14:creationId xmlns:p14="http://schemas.microsoft.com/office/powerpoint/2010/main" val="2993380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ltLang="de-DE"/>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13</a:t>
            </a:fld>
            <a:endParaRPr lang="en-US"/>
          </a:p>
        </p:txBody>
      </p:sp>
    </p:spTree>
    <p:extLst>
      <p:ext uri="{BB962C8B-B14F-4D97-AF65-F5344CB8AC3E}">
        <p14:creationId xmlns:p14="http://schemas.microsoft.com/office/powerpoint/2010/main" val="9904014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en-US"/>
              <a:t>“Docker containers wrap up a piece of software in a complete filesystem that contains everything it needs to run: code, runtime, system tools, system libraries – anything you can install on a server. This guarantees that it will always run the same, regardless of the environment it is running in.”</a:t>
            </a:r>
          </a:p>
          <a:p>
            <a:pPr>
              <a:lnSpc>
                <a:spcPct val="150000"/>
              </a:lnSpc>
            </a:pPr>
            <a:endParaRPr lang="en-US"/>
          </a:p>
          <a:p>
            <a:pPr>
              <a:lnSpc>
                <a:spcPct val="150000"/>
              </a:lnSpc>
            </a:pPr>
            <a:r>
              <a:rPr lang="en-US" smtClean="0"/>
              <a:t>https</a:t>
            </a:r>
            <a:r>
              <a:rPr lang="en-US"/>
              <a:t>://www.docker.com/what-docker</a:t>
            </a:r>
          </a:p>
          <a:p>
            <a:pPr algn="ctr"/>
            <a:endParaRPr lang="en-US" smtClean="0"/>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14</a:t>
            </a:fld>
            <a:endParaRPr lang="en-US"/>
          </a:p>
        </p:txBody>
      </p:sp>
    </p:spTree>
    <p:extLst>
      <p:ext uri="{BB962C8B-B14F-4D97-AF65-F5344CB8AC3E}">
        <p14:creationId xmlns:p14="http://schemas.microsoft.com/office/powerpoint/2010/main" val="3360184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de-DE" smtClean="0"/>
              <a:t>http://blogs.technet.com/b/josebda/archive/2015/05/05/what-s-new-in-smb-3-1-1-in-</a:t>
            </a:r>
          </a:p>
          <a:p>
            <a:pPr>
              <a:lnSpc>
                <a:spcPct val="150000"/>
              </a:lnSpc>
            </a:pPr>
            <a:r>
              <a:rPr lang="de-DE" smtClean="0"/>
              <a:t>the-windows-server-technical-preview-2.aspx</a:t>
            </a:r>
          </a:p>
          <a:p>
            <a:pPr>
              <a:lnSpc>
                <a:spcPct val="150000"/>
              </a:lnSpc>
            </a:pPr>
            <a:endParaRPr lang="en-US"/>
          </a:p>
          <a:p>
            <a:pPr>
              <a:lnSpc>
                <a:spcPct val="150000"/>
              </a:lnSpc>
            </a:pPr>
            <a:r>
              <a:rPr lang="en-US"/>
              <a:t>https://www.veeam.com/de/videos/windows-server-2016-neuerungen-ueberblick-de-7160.html</a:t>
            </a:r>
          </a:p>
          <a:p>
            <a:pPr algn="ctr"/>
            <a:endParaRPr lang="en-US" smtClean="0"/>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p:txBody>
      </p:sp>
      <p:sp>
        <p:nvSpPr>
          <p:cNvPr id="4" name="Foliennummernplatzhalter 3"/>
          <p:cNvSpPr>
            <a:spLocks noGrp="1"/>
          </p:cNvSpPr>
          <p:nvPr>
            <p:ph type="sldNum" sz="quarter" idx="10"/>
          </p:nvPr>
        </p:nvSpPr>
        <p:spPr/>
        <p:txBody>
          <a:bodyPr/>
          <a:lstStyle/>
          <a:p>
            <a:fld id="{CB0929F6-E0D9-B44A-9A3A-69CDCA1B6048}" type="slidenum">
              <a:rPr lang="en-US" smtClean="0"/>
              <a:pPr/>
              <a:t>15</a:t>
            </a:fld>
            <a:endParaRPr lang="en-US"/>
          </a:p>
        </p:txBody>
      </p:sp>
    </p:spTree>
    <p:extLst>
      <p:ext uri="{BB962C8B-B14F-4D97-AF65-F5344CB8AC3E}">
        <p14:creationId xmlns:p14="http://schemas.microsoft.com/office/powerpoint/2010/main" val="7909997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https://</a:t>
            </a:r>
            <a:r>
              <a:rPr lang="en-US" smtClean="0"/>
              <a:t>technet.microsoft.com/en-us/library/dn765472.aspx</a:t>
            </a:r>
          </a:p>
          <a:p>
            <a:endParaRPr lang="en-US"/>
          </a:p>
          <a:p>
            <a:r>
              <a:rPr lang="en-US" smtClean="0"/>
              <a:t>http</a:t>
            </a:r>
            <a:r>
              <a:rPr lang="en-US"/>
              <a:t>://www.aidanfinn.com/?</a:t>
            </a:r>
            <a:r>
              <a:rPr lang="en-US" smtClean="0"/>
              <a:t>p=17424</a:t>
            </a:r>
          </a:p>
          <a:p>
            <a:endParaRPr lang="en-US" smtClean="0"/>
          </a:p>
          <a:p>
            <a:r>
              <a:rPr lang="en-US"/>
              <a:t>https://hyperv.veeam.com/blog/new-features-windows-server-hyper-v-2016</a:t>
            </a:r>
            <a:r>
              <a:rPr lang="en-US" smtClean="0"/>
              <a:t>/</a:t>
            </a:r>
          </a:p>
          <a:p>
            <a:endParaRPr lang="en-US"/>
          </a:p>
          <a:p>
            <a:r>
              <a:rPr lang="en-US"/>
              <a:t>http://www.thomasmaurer.ch/2015/05/whats-new-in-windows-server-2016-hyper-v/</a:t>
            </a:r>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16</a:t>
            </a:fld>
            <a:endParaRPr lang="en-US"/>
          </a:p>
        </p:txBody>
      </p:sp>
    </p:spTree>
    <p:extLst>
      <p:ext uri="{BB962C8B-B14F-4D97-AF65-F5344CB8AC3E}">
        <p14:creationId xmlns:p14="http://schemas.microsoft.com/office/powerpoint/2010/main" val="3348096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fontAlgn="t">
              <a:lnSpc>
                <a:spcPct val="150000"/>
              </a:lnSpc>
            </a:pPr>
            <a:r>
              <a:rPr lang="en-US" kern="1200" smtClean="0">
                <a:solidFill>
                  <a:schemeClr val="tx1"/>
                </a:solidFill>
                <a:effectLst/>
              </a:rPr>
              <a:t>Microsoft stellt ein Script zur Anpassung bereit, das mit dem folgenden Aufruf direct aus dem Web genutzt warden kann (als 1-Zeiler interpretieren):</a:t>
            </a:r>
          </a:p>
          <a:p>
            <a:pPr fontAlgn="t">
              <a:lnSpc>
                <a:spcPct val="150000"/>
              </a:lnSpc>
            </a:pPr>
            <a:endParaRPr lang="de-DE" sz="900" kern="1200" smtClean="0">
              <a:solidFill>
                <a:schemeClr val="tx1"/>
              </a:solidFill>
              <a:effectLst/>
              <a:latin typeface="Consolas" panose="020B0609020204030204" pitchFamily="49" charset="0"/>
              <a:cs typeface="Consolas" panose="020B0609020204030204" pitchFamily="49" charset="0"/>
            </a:endParaRPr>
          </a:p>
          <a:p>
            <a:pPr fontAlgn="t">
              <a:lnSpc>
                <a:spcPct val="150000"/>
              </a:lnSpc>
            </a:pPr>
            <a:r>
              <a:rPr lang="de-DE" sz="900" kern="1200" smtClean="0">
                <a:solidFill>
                  <a:schemeClr val="tx1"/>
                </a:solidFill>
                <a:effectLst/>
                <a:latin typeface="Consolas" panose="020B0609020204030204" pitchFamily="49" charset="0"/>
                <a:cs typeface="Consolas" panose="020B0609020204030204" pitchFamily="49" charset="0"/>
              </a:rPr>
              <a:t>Invoke-WebRequest https://raw.githubusercontent.com/Microsoft/Virtualization-Documentation/master/hyperv-tools/Nested/Enable-NestedVm.ps1 -OutFile ~/Enable-NestedVm.ps1</a:t>
            </a:r>
          </a:p>
          <a:p>
            <a:pPr fontAlgn="t">
              <a:lnSpc>
                <a:spcPct val="150000"/>
              </a:lnSpc>
            </a:pPr>
            <a:r>
              <a:rPr lang="de-DE" sz="900" kern="1200" smtClean="0">
                <a:solidFill>
                  <a:schemeClr val="tx1"/>
                </a:solidFill>
                <a:effectLst/>
                <a:latin typeface="Consolas" panose="020B0609020204030204" pitchFamily="49" charset="0"/>
                <a:cs typeface="Consolas" panose="020B0609020204030204" pitchFamily="49" charset="0"/>
              </a:rPr>
              <a:t>~/Enable-NestedVm.ps1 -VmName "VmName"</a:t>
            </a:r>
          </a:p>
          <a:p>
            <a:pPr>
              <a:lnSpc>
                <a:spcPct val="150000"/>
              </a:lnSpc>
            </a:pPr>
            <a:endParaRPr lang="en-US" sz="900" smtClean="0">
              <a:latin typeface="Consolas" panose="020B0609020204030204" pitchFamily="49" charset="0"/>
              <a:cs typeface="Consolas" panose="020B0609020204030204" pitchFamily="49" charset="0"/>
            </a:endParaRPr>
          </a:p>
          <a:p>
            <a:pPr>
              <a:lnSpc>
                <a:spcPct val="150000"/>
              </a:lnSpc>
            </a:pPr>
            <a:endParaRPr lang="de-DE" sz="800" smtClean="0">
              <a:latin typeface="Consolas" panose="020B0609020204030204" pitchFamily="49" charset="0"/>
              <a:cs typeface="Consolas" panose="020B0609020204030204" pitchFamily="49" charset="0"/>
            </a:endParaRPr>
          </a:p>
          <a:p>
            <a:pPr>
              <a:lnSpc>
                <a:spcPct val="150000"/>
              </a:lnSpc>
            </a:pPr>
            <a:r>
              <a:rPr lang="en-US" sz="1000" smtClean="0"/>
              <a:t>Mehr: </a:t>
            </a:r>
            <a:endParaRPr lang="de-DE" sz="1000" smtClean="0"/>
          </a:p>
          <a:p>
            <a:pPr>
              <a:lnSpc>
                <a:spcPct val="150000"/>
              </a:lnSpc>
            </a:pPr>
            <a:r>
              <a:rPr lang="de-DE" sz="1000" smtClean="0"/>
              <a:t>http://www.thomasmaurer.ch/2015/10/hyper-v-nested-virtualization-in-windows-10-build-10565/</a:t>
            </a:r>
            <a:endParaRPr lang="en-US" sz="1000"/>
          </a:p>
          <a:p>
            <a:pPr>
              <a:lnSpc>
                <a:spcPct val="150000"/>
              </a:lnSpc>
            </a:pPr>
            <a:r>
              <a:rPr lang="en-US" sz="1000"/>
              <a:t>http://www.thomasmaurer.ch/2015/11/nested-virtualization-in-windows-server-2016-and-windows-10/</a:t>
            </a:r>
          </a:p>
          <a:p>
            <a:pPr algn="ctr">
              <a:lnSpc>
                <a:spcPct val="150000"/>
              </a:lnSpc>
            </a:pPr>
            <a:endParaRPr lang="en-US"/>
          </a:p>
          <a:p>
            <a:pPr algn="ctr"/>
            <a:endParaRPr lang="en-US" smtClean="0"/>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17</a:t>
            </a:fld>
            <a:endParaRPr lang="en-US"/>
          </a:p>
        </p:txBody>
      </p:sp>
    </p:spTree>
    <p:extLst>
      <p:ext uri="{BB962C8B-B14F-4D97-AF65-F5344CB8AC3E}">
        <p14:creationId xmlns:p14="http://schemas.microsoft.com/office/powerpoint/2010/main" val="18827003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solidFill>
                  <a:srgbClr val="006400"/>
                </a:solidFill>
                <a:latin typeface="Consolas" panose="020B0609020204030204" pitchFamily="49" charset="0"/>
              </a:rPr>
              <a:t>## Weitere </a:t>
            </a:r>
            <a:r>
              <a:rPr lang="en-US" smtClean="0">
                <a:solidFill>
                  <a:srgbClr val="006400"/>
                </a:solidFill>
                <a:latin typeface="Consolas" panose="020B0609020204030204" pitchFamily="49" charset="0"/>
              </a:rPr>
              <a:t>Beispiele: http</a:t>
            </a:r>
            <a:r>
              <a:rPr lang="en-US">
                <a:solidFill>
                  <a:srgbClr val="006400"/>
                </a:solidFill>
                <a:latin typeface="Consolas" panose="020B0609020204030204" pitchFamily="49" charset="0"/>
              </a:rPr>
              <a:t>://www.thorsten-butz.de/neuerungen_ws2016 </a:t>
            </a:r>
          </a:p>
          <a:p>
            <a:endParaRPr lang="de-DE">
              <a:solidFill>
                <a:prstClr val="black"/>
              </a:solidFill>
              <a:latin typeface="Consolas" panose="020B0609020204030204" pitchFamily="49" charset="0"/>
            </a:endParaRPr>
          </a:p>
          <a:p>
            <a:r>
              <a:rPr lang="en-US">
                <a:solidFill>
                  <a:srgbClr val="006400"/>
                </a:solidFill>
                <a:latin typeface="Consolas" panose="020B0609020204030204" pitchFamily="49" charset="0"/>
              </a:rPr>
              <a:t># Name of the Hyper-V host</a:t>
            </a:r>
            <a:endParaRPr lang="en-US">
              <a:solidFill>
                <a:prstClr val="black"/>
              </a:solidFill>
              <a:latin typeface="Consolas" panose="020B0609020204030204" pitchFamily="49" charset="0"/>
            </a:endParaRPr>
          </a:p>
          <a:p>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 </a:t>
            </a:r>
            <a:r>
              <a:rPr lang="de-DE">
                <a:solidFill>
                  <a:srgbClr val="A9A9A9"/>
                </a:solidFill>
                <a:latin typeface="Consolas" panose="020B0609020204030204" pitchFamily="49" charset="0"/>
              </a:rPr>
              <a:t>=</a:t>
            </a:r>
            <a:r>
              <a:rPr lang="de-DE">
                <a:solidFill>
                  <a:prstClr val="black"/>
                </a:solidFill>
                <a:latin typeface="Consolas" panose="020B0609020204030204" pitchFamily="49" charset="0"/>
              </a:rPr>
              <a:t> </a:t>
            </a:r>
            <a:r>
              <a:rPr lang="de-DE">
                <a:solidFill>
                  <a:srgbClr val="8B0000"/>
                </a:solidFill>
                <a:latin typeface="Consolas" panose="020B0609020204030204" pitchFamily="49" charset="0"/>
              </a:rPr>
              <a:t>'sv1'</a:t>
            </a:r>
            <a:endParaRPr lang="de-DE">
              <a:solidFill>
                <a:prstClr val="black"/>
              </a:solidFill>
              <a:latin typeface="Consolas" panose="020B0609020204030204" pitchFamily="49" charset="0"/>
            </a:endParaRPr>
          </a:p>
          <a:p>
            <a:endParaRPr lang="de-DE">
              <a:solidFill>
                <a:prstClr val="black"/>
              </a:solidFill>
              <a:latin typeface="Consolas" panose="020B0609020204030204" pitchFamily="49" charset="0"/>
            </a:endParaRPr>
          </a:p>
          <a:p>
            <a:r>
              <a:rPr lang="de-DE">
                <a:solidFill>
                  <a:srgbClr val="006400"/>
                </a:solidFill>
                <a:latin typeface="Consolas" panose="020B0609020204030204" pitchFamily="49" charset="0"/>
              </a:rPr>
              <a:t># Stop VM:</a:t>
            </a:r>
            <a:endParaRPr lang="de-DE">
              <a:solidFill>
                <a:prstClr val="black"/>
              </a:solidFill>
              <a:latin typeface="Consolas" panose="020B0609020204030204" pitchFamily="49" charset="0"/>
            </a:endParaRPr>
          </a:p>
          <a:p>
            <a:r>
              <a:rPr lang="de-DE">
                <a:solidFill>
                  <a:srgbClr val="0000FF"/>
                </a:solidFill>
                <a:latin typeface="Consolas" panose="020B0609020204030204" pitchFamily="49" charset="0"/>
              </a:rPr>
              <a:t>Stop-VM</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-VMName</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 </a:t>
            </a:r>
          </a:p>
          <a:p>
            <a:endParaRPr lang="de-DE">
              <a:solidFill>
                <a:prstClr val="black"/>
              </a:solidFill>
              <a:latin typeface="Consolas" panose="020B0609020204030204" pitchFamily="49" charset="0"/>
            </a:endParaRPr>
          </a:p>
          <a:p>
            <a:r>
              <a:rPr lang="en-US">
                <a:solidFill>
                  <a:srgbClr val="006400"/>
                </a:solidFill>
                <a:latin typeface="Consolas" panose="020B0609020204030204" pitchFamily="49" charset="0"/>
              </a:rPr>
              <a:t># Get information about relevant features for newsted virt.</a:t>
            </a:r>
            <a:endParaRPr lang="en-US">
              <a:solidFill>
                <a:prstClr val="black"/>
              </a:solidFill>
              <a:latin typeface="Consolas" panose="020B0609020204030204" pitchFamily="49" charset="0"/>
            </a:endParaRPr>
          </a:p>
          <a:p>
            <a:r>
              <a:rPr lang="de-DE">
                <a:solidFill>
                  <a:prstClr val="black"/>
                </a:solidFill>
                <a:latin typeface="Consolas" panose="020B0609020204030204" pitchFamily="49" charset="0"/>
              </a:rPr>
              <a:t>(</a:t>
            </a:r>
            <a:r>
              <a:rPr lang="de-DE">
                <a:solidFill>
                  <a:srgbClr val="0000FF"/>
                </a:solidFill>
                <a:latin typeface="Consolas" panose="020B0609020204030204" pitchFamily="49" charset="0"/>
              </a:rPr>
              <a:t>Get-VMProcessor</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-VMName</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a:t>
            </a:r>
            <a:r>
              <a:rPr lang="de-DE">
                <a:solidFill>
                  <a:srgbClr val="A9A9A9"/>
                </a:solidFill>
                <a:latin typeface="Consolas" panose="020B0609020204030204" pitchFamily="49" charset="0"/>
              </a:rPr>
              <a:t>.</a:t>
            </a:r>
            <a:r>
              <a:rPr lang="de-DE">
                <a:solidFill>
                  <a:prstClr val="black"/>
                </a:solidFill>
                <a:latin typeface="Consolas" panose="020B0609020204030204" pitchFamily="49" charset="0"/>
              </a:rPr>
              <a:t>ExposeVirtualizationExtensions</a:t>
            </a:r>
          </a:p>
          <a:p>
            <a:r>
              <a:rPr lang="de-DE">
                <a:solidFill>
                  <a:prstClr val="black"/>
                </a:solidFill>
                <a:latin typeface="Consolas" panose="020B0609020204030204" pitchFamily="49" charset="0"/>
              </a:rPr>
              <a:t>(</a:t>
            </a:r>
            <a:r>
              <a:rPr lang="de-DE">
                <a:solidFill>
                  <a:srgbClr val="0000FF"/>
                </a:solidFill>
                <a:latin typeface="Consolas" panose="020B0609020204030204" pitchFamily="49" charset="0"/>
              </a:rPr>
              <a:t>Get-VMNetworkAdapter</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-VMName</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a:t>
            </a:r>
            <a:r>
              <a:rPr lang="de-DE">
                <a:solidFill>
                  <a:srgbClr val="A9A9A9"/>
                </a:solidFill>
                <a:latin typeface="Consolas" panose="020B0609020204030204" pitchFamily="49" charset="0"/>
              </a:rPr>
              <a:t>.</a:t>
            </a:r>
            <a:r>
              <a:rPr lang="de-DE">
                <a:solidFill>
                  <a:prstClr val="black"/>
                </a:solidFill>
                <a:latin typeface="Consolas" panose="020B0609020204030204" pitchFamily="49" charset="0"/>
              </a:rPr>
              <a:t>MacAddressSpoofing</a:t>
            </a:r>
          </a:p>
          <a:p>
            <a:r>
              <a:rPr lang="en-US">
                <a:solidFill>
                  <a:srgbClr val="0000FF"/>
                </a:solidFill>
                <a:latin typeface="Consolas" panose="020B0609020204030204" pitchFamily="49" charset="0"/>
              </a:rPr>
              <a:t>Get-VMMemory</a:t>
            </a:r>
            <a:r>
              <a:rPr lang="en-US">
                <a:solidFill>
                  <a:prstClr val="black"/>
                </a:solidFill>
                <a:latin typeface="Consolas" panose="020B0609020204030204" pitchFamily="49" charset="0"/>
              </a:rPr>
              <a:t> </a:t>
            </a:r>
            <a:r>
              <a:rPr lang="en-US">
                <a:solidFill>
                  <a:srgbClr val="000080"/>
                </a:solidFill>
                <a:latin typeface="Consolas" panose="020B0609020204030204" pitchFamily="49" charset="0"/>
              </a:rPr>
              <a:t>-VMName</a:t>
            </a:r>
            <a:r>
              <a:rPr lang="en-US">
                <a:solidFill>
                  <a:prstClr val="black"/>
                </a:solidFill>
                <a:latin typeface="Consolas" panose="020B0609020204030204" pitchFamily="49" charset="0"/>
              </a:rPr>
              <a:t> </a:t>
            </a:r>
            <a:r>
              <a:rPr lang="en-US">
                <a:solidFill>
                  <a:srgbClr val="FF4500"/>
                </a:solidFill>
                <a:latin typeface="Consolas" panose="020B0609020204030204" pitchFamily="49" charset="0"/>
              </a:rPr>
              <a:t>$vm</a:t>
            </a:r>
            <a:r>
              <a:rPr lang="en-US">
                <a:solidFill>
                  <a:prstClr val="black"/>
                </a:solidFill>
                <a:latin typeface="Consolas" panose="020B0609020204030204" pitchFamily="49" charset="0"/>
              </a:rPr>
              <a:t> </a:t>
            </a:r>
            <a:r>
              <a:rPr lang="en-US">
                <a:solidFill>
                  <a:srgbClr val="A9A9A9"/>
                </a:solidFill>
                <a:latin typeface="Consolas" panose="020B0609020204030204" pitchFamily="49" charset="0"/>
              </a:rPr>
              <a:t>|</a:t>
            </a:r>
            <a:r>
              <a:rPr lang="en-US">
                <a:solidFill>
                  <a:prstClr val="black"/>
                </a:solidFill>
                <a:latin typeface="Consolas" panose="020B0609020204030204" pitchFamily="49" charset="0"/>
              </a:rPr>
              <a:t> </a:t>
            </a:r>
            <a:r>
              <a:rPr lang="en-US">
                <a:solidFill>
                  <a:srgbClr val="0000FF"/>
                </a:solidFill>
                <a:latin typeface="Consolas" panose="020B0609020204030204" pitchFamily="49" charset="0"/>
              </a:rPr>
              <a:t>fl</a:t>
            </a:r>
            <a:r>
              <a:rPr lang="en-US">
                <a:solidFill>
                  <a:prstClr val="black"/>
                </a:solidFill>
                <a:latin typeface="Consolas" panose="020B0609020204030204" pitchFamily="49" charset="0"/>
              </a:rPr>
              <a:t> </a:t>
            </a:r>
            <a:r>
              <a:rPr lang="en-US">
                <a:solidFill>
                  <a:srgbClr val="8A2BE2"/>
                </a:solidFill>
                <a:latin typeface="Consolas" panose="020B0609020204030204" pitchFamily="49" charset="0"/>
              </a:rPr>
              <a:t>Startup</a:t>
            </a:r>
            <a:r>
              <a:rPr lang="en-US">
                <a:solidFill>
                  <a:srgbClr val="A9A9A9"/>
                </a:solidFill>
                <a:latin typeface="Consolas" panose="020B0609020204030204" pitchFamily="49" charset="0"/>
              </a:rPr>
              <a:t>,</a:t>
            </a:r>
            <a:r>
              <a:rPr lang="en-US">
                <a:solidFill>
                  <a:prstClr val="black"/>
                </a:solidFill>
                <a:latin typeface="Consolas" panose="020B0609020204030204" pitchFamily="49" charset="0"/>
              </a:rPr>
              <a:t> </a:t>
            </a:r>
            <a:r>
              <a:rPr lang="en-US">
                <a:solidFill>
                  <a:srgbClr val="8A2BE2"/>
                </a:solidFill>
                <a:latin typeface="Consolas" panose="020B0609020204030204" pitchFamily="49" charset="0"/>
              </a:rPr>
              <a:t>Dyn*</a:t>
            </a:r>
            <a:endParaRPr lang="en-US">
              <a:solidFill>
                <a:prstClr val="black"/>
              </a:solidFill>
              <a:latin typeface="Consolas" panose="020B0609020204030204" pitchFamily="49" charset="0"/>
            </a:endParaRPr>
          </a:p>
          <a:p>
            <a:endParaRPr lang="de-DE">
              <a:solidFill>
                <a:prstClr val="black"/>
              </a:solidFill>
              <a:latin typeface="Consolas" panose="020B0609020204030204" pitchFamily="49" charset="0"/>
            </a:endParaRPr>
          </a:p>
          <a:p>
            <a:r>
              <a:rPr lang="de-DE">
                <a:solidFill>
                  <a:srgbClr val="006400"/>
                </a:solidFill>
                <a:latin typeface="Consolas" panose="020B0609020204030204" pitchFamily="49" charset="0"/>
              </a:rPr>
              <a:t># Set required</a:t>
            </a:r>
            <a:endParaRPr lang="de-DE">
              <a:solidFill>
                <a:prstClr val="black"/>
              </a:solidFill>
              <a:latin typeface="Consolas" panose="020B0609020204030204" pitchFamily="49" charset="0"/>
            </a:endParaRPr>
          </a:p>
          <a:p>
            <a:r>
              <a:rPr lang="en-US">
                <a:solidFill>
                  <a:srgbClr val="0000FF"/>
                </a:solidFill>
                <a:latin typeface="Consolas" panose="020B0609020204030204" pitchFamily="49" charset="0"/>
              </a:rPr>
              <a:t>Set-VMProcessor</a:t>
            </a:r>
            <a:r>
              <a:rPr lang="en-US">
                <a:solidFill>
                  <a:prstClr val="black"/>
                </a:solidFill>
                <a:latin typeface="Consolas" panose="020B0609020204030204" pitchFamily="49" charset="0"/>
              </a:rPr>
              <a:t> </a:t>
            </a:r>
            <a:r>
              <a:rPr lang="en-US">
                <a:solidFill>
                  <a:srgbClr val="000080"/>
                </a:solidFill>
                <a:latin typeface="Consolas" panose="020B0609020204030204" pitchFamily="49" charset="0"/>
              </a:rPr>
              <a:t>-VMName</a:t>
            </a:r>
            <a:r>
              <a:rPr lang="en-US">
                <a:solidFill>
                  <a:prstClr val="black"/>
                </a:solidFill>
                <a:latin typeface="Consolas" panose="020B0609020204030204" pitchFamily="49" charset="0"/>
              </a:rPr>
              <a:t> </a:t>
            </a:r>
            <a:r>
              <a:rPr lang="en-US">
                <a:solidFill>
                  <a:srgbClr val="FF4500"/>
                </a:solidFill>
                <a:latin typeface="Consolas" panose="020B0609020204030204" pitchFamily="49" charset="0"/>
              </a:rPr>
              <a:t>$vm</a:t>
            </a:r>
            <a:r>
              <a:rPr lang="en-US">
                <a:solidFill>
                  <a:prstClr val="black"/>
                </a:solidFill>
                <a:latin typeface="Consolas" panose="020B0609020204030204" pitchFamily="49" charset="0"/>
              </a:rPr>
              <a:t> </a:t>
            </a:r>
            <a:r>
              <a:rPr lang="en-US">
                <a:solidFill>
                  <a:srgbClr val="000080"/>
                </a:solidFill>
                <a:latin typeface="Consolas" panose="020B0609020204030204" pitchFamily="49" charset="0"/>
              </a:rPr>
              <a:t>-ExposeVirtualizationExtensions</a:t>
            </a:r>
            <a:r>
              <a:rPr lang="en-US">
                <a:solidFill>
                  <a:prstClr val="black"/>
                </a:solidFill>
                <a:latin typeface="Consolas" panose="020B0609020204030204" pitchFamily="49" charset="0"/>
              </a:rPr>
              <a:t> </a:t>
            </a:r>
            <a:r>
              <a:rPr lang="en-US">
                <a:solidFill>
                  <a:srgbClr val="FF4500"/>
                </a:solidFill>
                <a:latin typeface="Consolas" panose="020B0609020204030204" pitchFamily="49" charset="0"/>
              </a:rPr>
              <a:t>$true</a:t>
            </a:r>
            <a:endParaRPr lang="en-US">
              <a:solidFill>
                <a:prstClr val="black"/>
              </a:solidFill>
              <a:latin typeface="Consolas" panose="020B0609020204030204" pitchFamily="49" charset="0"/>
            </a:endParaRPr>
          </a:p>
          <a:p>
            <a:r>
              <a:rPr lang="de-DE">
                <a:solidFill>
                  <a:srgbClr val="0000FF"/>
                </a:solidFill>
                <a:latin typeface="Consolas" panose="020B0609020204030204" pitchFamily="49" charset="0"/>
              </a:rPr>
              <a:t>Set-VMNetworkAdapter</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-VMName</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-MacAddressSpoofing</a:t>
            </a:r>
            <a:r>
              <a:rPr lang="de-DE">
                <a:solidFill>
                  <a:prstClr val="black"/>
                </a:solidFill>
                <a:latin typeface="Consolas" panose="020B0609020204030204" pitchFamily="49" charset="0"/>
              </a:rPr>
              <a:t> </a:t>
            </a:r>
            <a:r>
              <a:rPr lang="de-DE">
                <a:solidFill>
                  <a:srgbClr val="8A2BE2"/>
                </a:solidFill>
                <a:latin typeface="Consolas" panose="020B0609020204030204" pitchFamily="49" charset="0"/>
              </a:rPr>
              <a:t>On</a:t>
            </a:r>
            <a:endParaRPr lang="de-DE">
              <a:solidFill>
                <a:prstClr val="black"/>
              </a:solidFill>
              <a:latin typeface="Consolas" panose="020B0609020204030204" pitchFamily="49" charset="0"/>
            </a:endParaRPr>
          </a:p>
          <a:p>
            <a:r>
              <a:rPr lang="de-DE">
                <a:solidFill>
                  <a:srgbClr val="0000FF"/>
                </a:solidFill>
                <a:latin typeface="Consolas" panose="020B0609020204030204" pitchFamily="49" charset="0"/>
              </a:rPr>
              <a:t>Set-VMMemory</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-VMName</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-DynamicMemoryEnabled:</a:t>
            </a:r>
            <a:r>
              <a:rPr lang="de-DE">
                <a:solidFill>
                  <a:srgbClr val="FF4500"/>
                </a:solidFill>
                <a:latin typeface="Consolas" panose="020B0609020204030204" pitchFamily="49" charset="0"/>
              </a:rPr>
              <a:t>$false</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-StartupBytes</a:t>
            </a:r>
            <a:r>
              <a:rPr lang="de-DE">
                <a:solidFill>
                  <a:prstClr val="black"/>
                </a:solidFill>
                <a:latin typeface="Consolas" panose="020B0609020204030204" pitchFamily="49" charset="0"/>
              </a:rPr>
              <a:t> </a:t>
            </a:r>
            <a:r>
              <a:rPr lang="de-DE">
                <a:solidFill>
                  <a:srgbClr val="800080"/>
                </a:solidFill>
                <a:latin typeface="Consolas" panose="020B0609020204030204" pitchFamily="49" charset="0"/>
              </a:rPr>
              <a:t>4GB</a:t>
            </a:r>
            <a:endParaRPr lang="de-DE">
              <a:solidFill>
                <a:prstClr val="black"/>
              </a:solidFill>
              <a:latin typeface="Consolas" panose="020B0609020204030204" pitchFamily="49" charset="0"/>
            </a:endParaRPr>
          </a:p>
          <a:p>
            <a:endParaRPr lang="de-DE">
              <a:solidFill>
                <a:prstClr val="black"/>
              </a:solidFill>
              <a:latin typeface="Consolas" panose="020B0609020204030204" pitchFamily="49" charset="0"/>
            </a:endParaRPr>
          </a:p>
          <a:p>
            <a:r>
              <a:rPr lang="de-DE">
                <a:solidFill>
                  <a:srgbClr val="006400"/>
                </a:solidFill>
                <a:latin typeface="Consolas" panose="020B0609020204030204" pitchFamily="49" charset="0"/>
              </a:rPr>
              <a:t># Start</a:t>
            </a:r>
            <a:endParaRPr lang="de-DE">
              <a:solidFill>
                <a:prstClr val="black"/>
              </a:solidFill>
              <a:latin typeface="Consolas" panose="020B0609020204030204" pitchFamily="49" charset="0"/>
            </a:endParaRPr>
          </a:p>
          <a:p>
            <a:r>
              <a:rPr lang="de-DE">
                <a:solidFill>
                  <a:srgbClr val="0000FF"/>
                </a:solidFill>
                <a:latin typeface="Consolas" panose="020B0609020204030204" pitchFamily="49" charset="0"/>
              </a:rPr>
              <a:t>Start-VM</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-VMName</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$vm</a:t>
            </a:r>
            <a:r>
              <a:rPr lang="de-DE">
                <a:solidFill>
                  <a:prstClr val="black"/>
                </a:solidFill>
                <a:latin typeface="Consolas" panose="020B0609020204030204" pitchFamily="49" charset="0"/>
              </a:rPr>
              <a:t>  </a:t>
            </a:r>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18</a:t>
            </a:fld>
            <a:endParaRPr lang="en-US"/>
          </a:p>
        </p:txBody>
      </p:sp>
    </p:spTree>
    <p:extLst>
      <p:ext uri="{BB962C8B-B14F-4D97-AF65-F5344CB8AC3E}">
        <p14:creationId xmlns:p14="http://schemas.microsoft.com/office/powerpoint/2010/main" val="19782778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r>
              <a:rPr lang="en-US"/>
              <a:t>https://twitter.com/jsnover/status/593786221404422144</a:t>
            </a:r>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p>
          <a:p>
            <a:endParaRPr lang="de-DE"/>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19</a:t>
            </a:fld>
            <a:endParaRPr lang="en-US"/>
          </a:p>
        </p:txBody>
      </p:sp>
    </p:spTree>
    <p:extLst>
      <p:ext uri="{BB962C8B-B14F-4D97-AF65-F5344CB8AC3E}">
        <p14:creationId xmlns:p14="http://schemas.microsoft.com/office/powerpoint/2010/main" val="2338221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de-DE" smtClean="0"/>
              <a:t>http</a:t>
            </a:r>
            <a:r>
              <a:rPr lang="de-DE"/>
              <a:t>://education.arrowecs.de/seminare</a:t>
            </a:r>
          </a:p>
          <a:p>
            <a:pPr>
              <a:lnSpc>
                <a:spcPct val="150000"/>
              </a:lnSpc>
            </a:pPr>
            <a:r>
              <a:rPr lang="de-DE" smtClean="0"/>
              <a:t>training.ecs.de@arrow.com</a:t>
            </a:r>
            <a:endParaRPr lang="de-DE"/>
          </a:p>
          <a:p>
            <a:pPr>
              <a:lnSpc>
                <a:spcPct val="150000"/>
              </a:lnSpc>
            </a:pPr>
            <a:r>
              <a:rPr lang="de-DE"/>
              <a:t>Tel.: 089 93099168</a:t>
            </a:r>
          </a:p>
          <a:p>
            <a:pPr>
              <a:lnSpc>
                <a:spcPct val="150000"/>
              </a:lnSpc>
            </a:pPr>
            <a:endParaRPr lang="en-US" smtClean="0"/>
          </a:p>
          <a:p>
            <a:pPr>
              <a:lnSpc>
                <a:spcPct val="150000"/>
              </a:lnSpc>
            </a:pPr>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2</a:t>
            </a:fld>
            <a:endParaRPr lang="en-US"/>
          </a:p>
        </p:txBody>
      </p:sp>
    </p:spTree>
    <p:extLst>
      <p:ext uri="{BB962C8B-B14F-4D97-AF65-F5344CB8AC3E}">
        <p14:creationId xmlns:p14="http://schemas.microsoft.com/office/powerpoint/2010/main" val="4922043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t>https://de.wikipedia.org/wiki/Tuwa</a:t>
            </a:r>
          </a:p>
          <a:p>
            <a:endParaRPr lang="en-US"/>
          </a:p>
          <a:p>
            <a:r>
              <a:rPr lang="en-US"/>
              <a:t>http://</a:t>
            </a:r>
            <a:r>
              <a:rPr lang="en-US" smtClean="0"/>
              <a:t>windowsitpro.com/windows-server/top-ten-what-you-need-know-about-microsoft-nano-server</a:t>
            </a:r>
          </a:p>
          <a:p>
            <a:pPr algn="ctr"/>
            <a:endParaRPr lang="en-US" smtClean="0"/>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p:txBody>
      </p:sp>
      <p:sp>
        <p:nvSpPr>
          <p:cNvPr id="4" name="Foliennummernplatzhalter 3"/>
          <p:cNvSpPr>
            <a:spLocks noGrp="1"/>
          </p:cNvSpPr>
          <p:nvPr>
            <p:ph type="sldNum" sz="quarter" idx="10"/>
          </p:nvPr>
        </p:nvSpPr>
        <p:spPr/>
        <p:txBody>
          <a:bodyPr/>
          <a:lstStyle/>
          <a:p>
            <a:fld id="{CB0929F6-E0D9-B44A-9A3A-69CDCA1B6048}" type="slidenum">
              <a:rPr lang="en-US" smtClean="0"/>
              <a:pPr/>
              <a:t>20</a:t>
            </a:fld>
            <a:endParaRPr lang="en-US"/>
          </a:p>
        </p:txBody>
      </p:sp>
    </p:spTree>
    <p:extLst>
      <p:ext uri="{BB962C8B-B14F-4D97-AF65-F5344CB8AC3E}">
        <p14:creationId xmlns:p14="http://schemas.microsoft.com/office/powerpoint/2010/main" val="13186872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en-US" smtClean="0"/>
              <a:t>http</a:t>
            </a:r>
            <a:r>
              <a:rPr lang="en-US"/>
              <a:t>://www.thomasmaurer.ch/2015/12/recording-best-of-windows-server-2016-the-new-foundation-of-windows/</a:t>
            </a:r>
          </a:p>
          <a:p>
            <a:pPr algn="ctr"/>
            <a:endParaRPr lang="en-US" smtClean="0"/>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p:txBody>
      </p:sp>
      <p:sp>
        <p:nvSpPr>
          <p:cNvPr id="4" name="Foliennummernplatzhalter 3"/>
          <p:cNvSpPr>
            <a:spLocks noGrp="1"/>
          </p:cNvSpPr>
          <p:nvPr>
            <p:ph type="sldNum" sz="quarter" idx="10"/>
          </p:nvPr>
        </p:nvSpPr>
        <p:spPr/>
        <p:txBody>
          <a:bodyPr/>
          <a:lstStyle/>
          <a:p>
            <a:fld id="{CB0929F6-E0D9-B44A-9A3A-69CDCA1B6048}" type="slidenum">
              <a:rPr lang="en-US" smtClean="0"/>
              <a:pPr/>
              <a:t>21</a:t>
            </a:fld>
            <a:endParaRPr lang="en-US"/>
          </a:p>
        </p:txBody>
      </p:sp>
    </p:spTree>
    <p:extLst>
      <p:ext uri="{BB962C8B-B14F-4D97-AF65-F5344CB8AC3E}">
        <p14:creationId xmlns:p14="http://schemas.microsoft.com/office/powerpoint/2010/main" val="10876703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a:solidFill>
                  <a:srgbClr val="006400"/>
                </a:solidFill>
                <a:latin typeface="Consolas" panose="020B0609020204030204" pitchFamily="49" charset="0"/>
              </a:rPr>
              <a:t>## Weitere Beispiele: http://www.thorsten-butz.de/neuerungen_ws2016 </a:t>
            </a:r>
          </a:p>
          <a:p>
            <a:endParaRPr lang="de-DE" smtClean="0"/>
          </a:p>
          <a:p>
            <a:r>
              <a:rPr lang="de-DE" smtClean="0">
                <a:solidFill>
                  <a:srgbClr val="006400"/>
                </a:solidFill>
                <a:latin typeface="Consolas" panose="020B0609020204030204" pitchFamily="49" charset="0"/>
              </a:rPr>
              <a:t># </a:t>
            </a:r>
            <a:r>
              <a:rPr lang="de-DE">
                <a:solidFill>
                  <a:srgbClr val="006400"/>
                </a:solidFill>
                <a:latin typeface="Consolas" panose="020B0609020204030204" pitchFamily="49" charset="0"/>
              </a:rPr>
              <a:t>Learn more: http://aka.ms/nanoserver</a:t>
            </a:r>
            <a:endParaRPr lang="de-DE">
              <a:solidFill>
                <a:prstClr val="black"/>
              </a:solidFill>
              <a:latin typeface="Consolas" panose="020B0609020204030204" pitchFamily="49" charset="0"/>
            </a:endParaRPr>
          </a:p>
          <a:p>
            <a:r>
              <a:rPr lang="en-US">
                <a:solidFill>
                  <a:srgbClr val="006400"/>
                </a:solidFill>
                <a:latin typeface="Consolas" panose="020B0609020204030204" pitchFamily="49" charset="0"/>
              </a:rPr>
              <a:t># Nano creation module (from WS 2016 ISO) </a:t>
            </a:r>
            <a:endParaRPr lang="de-DE">
              <a:solidFill>
                <a:prstClr val="black"/>
              </a:solidFill>
              <a:latin typeface="Consolas" panose="020B0609020204030204" pitchFamily="49" charset="0"/>
            </a:endParaRPr>
          </a:p>
          <a:p>
            <a:r>
              <a:rPr lang="de-DE">
                <a:solidFill>
                  <a:srgbClr val="0000FF"/>
                </a:solidFill>
                <a:latin typeface="Consolas" panose="020B0609020204030204" pitchFamily="49" charset="0"/>
              </a:rPr>
              <a:t>Import-Module</a:t>
            </a:r>
            <a:r>
              <a:rPr lang="de-DE">
                <a:solidFill>
                  <a:prstClr val="black"/>
                </a:solidFill>
                <a:latin typeface="Consolas" panose="020B0609020204030204" pitchFamily="49" charset="0"/>
              </a:rPr>
              <a:t> </a:t>
            </a:r>
            <a:r>
              <a:rPr lang="de-DE">
                <a:solidFill>
                  <a:srgbClr val="8A2BE2"/>
                </a:solidFill>
                <a:latin typeface="Consolas" panose="020B0609020204030204" pitchFamily="49" charset="0"/>
              </a:rPr>
              <a:t>C:\NanoServer_TP4\NanoServerImageGenerator.psm1</a:t>
            </a:r>
            <a:endParaRPr lang="de-DE">
              <a:solidFill>
                <a:prstClr val="black"/>
              </a:solidFill>
              <a:latin typeface="Consolas" panose="020B0609020204030204" pitchFamily="49" charset="0"/>
            </a:endParaRPr>
          </a:p>
          <a:p>
            <a:endParaRPr lang="de-DE">
              <a:solidFill>
                <a:prstClr val="black"/>
              </a:solidFill>
              <a:latin typeface="Consolas" panose="020B0609020204030204" pitchFamily="49" charset="0"/>
            </a:endParaRPr>
          </a:p>
          <a:p>
            <a:r>
              <a:rPr lang="de-DE">
                <a:solidFill>
                  <a:srgbClr val="006400"/>
                </a:solidFill>
                <a:latin typeface="Consolas" panose="020B0609020204030204" pitchFamily="49" charset="0"/>
              </a:rPr>
              <a:t># Variables</a:t>
            </a:r>
            <a:endParaRPr lang="de-DE">
              <a:solidFill>
                <a:prstClr val="black"/>
              </a:solidFill>
              <a:latin typeface="Consolas" panose="020B0609020204030204" pitchFamily="49" charset="0"/>
            </a:endParaRPr>
          </a:p>
          <a:p>
            <a:r>
              <a:rPr lang="en-US">
                <a:solidFill>
                  <a:srgbClr val="FF4500"/>
                </a:solidFill>
                <a:latin typeface="Consolas" panose="020B0609020204030204" pitchFamily="49" charset="0"/>
              </a:rPr>
              <a:t>$password</a:t>
            </a:r>
            <a:r>
              <a:rPr lang="en-US">
                <a:solidFill>
                  <a:prstClr val="black"/>
                </a:solidFill>
                <a:latin typeface="Consolas" panose="020B0609020204030204" pitchFamily="49" charset="0"/>
              </a:rPr>
              <a:t> </a:t>
            </a:r>
            <a:r>
              <a:rPr lang="en-US">
                <a:solidFill>
                  <a:srgbClr val="A9A9A9"/>
                </a:solidFill>
                <a:latin typeface="Consolas" panose="020B0609020204030204" pitchFamily="49" charset="0"/>
              </a:rPr>
              <a:t>=</a:t>
            </a:r>
            <a:r>
              <a:rPr lang="en-US">
                <a:solidFill>
                  <a:prstClr val="black"/>
                </a:solidFill>
                <a:latin typeface="Consolas" panose="020B0609020204030204" pitchFamily="49" charset="0"/>
              </a:rPr>
              <a:t> </a:t>
            </a:r>
            <a:endParaRPr lang="en-US" smtClean="0">
              <a:solidFill>
                <a:prstClr val="black"/>
              </a:solidFill>
              <a:latin typeface="Consolas" panose="020B0609020204030204" pitchFamily="49" charset="0"/>
            </a:endParaRPr>
          </a:p>
          <a:p>
            <a:r>
              <a:rPr lang="en-US">
                <a:solidFill>
                  <a:prstClr val="black"/>
                </a:solidFill>
                <a:latin typeface="Consolas" panose="020B0609020204030204" pitchFamily="49" charset="0"/>
              </a:rPr>
              <a:t> </a:t>
            </a:r>
            <a:r>
              <a:rPr lang="en-US" smtClean="0">
                <a:solidFill>
                  <a:prstClr val="black"/>
                </a:solidFill>
                <a:latin typeface="Consolas" panose="020B0609020204030204" pitchFamily="49" charset="0"/>
              </a:rPr>
              <a:t> </a:t>
            </a:r>
            <a:r>
              <a:rPr lang="en-US" smtClean="0">
                <a:solidFill>
                  <a:srgbClr val="0000FF"/>
                </a:solidFill>
                <a:latin typeface="Consolas" panose="020B0609020204030204" pitchFamily="49" charset="0"/>
              </a:rPr>
              <a:t>ConvertTo-SecureString</a:t>
            </a:r>
            <a:r>
              <a:rPr lang="en-US" smtClean="0">
                <a:solidFill>
                  <a:prstClr val="black"/>
                </a:solidFill>
                <a:latin typeface="Consolas" panose="020B0609020204030204" pitchFamily="49" charset="0"/>
              </a:rPr>
              <a:t> </a:t>
            </a:r>
            <a:r>
              <a:rPr lang="en-US">
                <a:solidFill>
                  <a:srgbClr val="000080"/>
                </a:solidFill>
                <a:latin typeface="Consolas" panose="020B0609020204030204" pitchFamily="49" charset="0"/>
              </a:rPr>
              <a:t>-AsPlainText</a:t>
            </a:r>
            <a:r>
              <a:rPr lang="en-US">
                <a:solidFill>
                  <a:prstClr val="black"/>
                </a:solidFill>
                <a:latin typeface="Consolas" panose="020B0609020204030204" pitchFamily="49" charset="0"/>
              </a:rPr>
              <a:t> </a:t>
            </a:r>
            <a:r>
              <a:rPr lang="en-US">
                <a:solidFill>
                  <a:srgbClr val="000080"/>
                </a:solidFill>
                <a:latin typeface="Consolas" panose="020B0609020204030204" pitchFamily="49" charset="0"/>
              </a:rPr>
              <a:t>-Force</a:t>
            </a:r>
            <a:r>
              <a:rPr lang="en-US">
                <a:solidFill>
                  <a:prstClr val="black"/>
                </a:solidFill>
                <a:latin typeface="Consolas" panose="020B0609020204030204" pitchFamily="49" charset="0"/>
              </a:rPr>
              <a:t> </a:t>
            </a:r>
            <a:r>
              <a:rPr lang="en-US">
                <a:solidFill>
                  <a:srgbClr val="000080"/>
                </a:solidFill>
                <a:latin typeface="Consolas" panose="020B0609020204030204" pitchFamily="49" charset="0"/>
              </a:rPr>
              <a:t>-String</a:t>
            </a:r>
            <a:r>
              <a:rPr lang="en-US">
                <a:solidFill>
                  <a:prstClr val="black"/>
                </a:solidFill>
                <a:latin typeface="Consolas" panose="020B0609020204030204" pitchFamily="49" charset="0"/>
              </a:rPr>
              <a:t> </a:t>
            </a:r>
            <a:r>
              <a:rPr lang="en-US">
                <a:solidFill>
                  <a:srgbClr val="8B0000"/>
                </a:solidFill>
                <a:latin typeface="Consolas" panose="020B0609020204030204" pitchFamily="49" charset="0"/>
              </a:rPr>
              <a:t>'Pa$$w0rd'</a:t>
            </a:r>
            <a:endParaRPr lang="en-US">
              <a:solidFill>
                <a:prstClr val="black"/>
              </a:solidFill>
              <a:latin typeface="Consolas" panose="020B0609020204030204" pitchFamily="49" charset="0"/>
            </a:endParaRPr>
          </a:p>
          <a:p>
            <a:r>
              <a:rPr lang="de-DE">
                <a:solidFill>
                  <a:srgbClr val="FF4500"/>
                </a:solidFill>
                <a:latin typeface="Consolas" panose="020B0609020204030204" pitchFamily="49" charset="0"/>
              </a:rPr>
              <a:t>$iso_X</a:t>
            </a:r>
            <a:r>
              <a:rPr lang="de-DE">
                <a:solidFill>
                  <a:prstClr val="black"/>
                </a:solidFill>
                <a:latin typeface="Consolas" panose="020B0609020204030204" pitchFamily="49" charset="0"/>
              </a:rPr>
              <a:t> </a:t>
            </a:r>
            <a:r>
              <a:rPr lang="de-DE">
                <a:solidFill>
                  <a:srgbClr val="A9A9A9"/>
                </a:solidFill>
                <a:latin typeface="Consolas" panose="020B0609020204030204" pitchFamily="49" charset="0"/>
              </a:rPr>
              <a:t>=</a:t>
            </a:r>
            <a:r>
              <a:rPr lang="de-DE">
                <a:solidFill>
                  <a:prstClr val="black"/>
                </a:solidFill>
                <a:latin typeface="Consolas" panose="020B0609020204030204" pitchFamily="49" charset="0"/>
              </a:rPr>
              <a:t> </a:t>
            </a:r>
            <a:r>
              <a:rPr lang="de-DE" smtClean="0">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smtClean="0">
                <a:solidFill>
                  <a:prstClr val="black"/>
                </a:solidFill>
                <a:latin typeface="Consolas" panose="020B0609020204030204" pitchFamily="49" charset="0"/>
              </a:rPr>
              <a:t> </a:t>
            </a:r>
            <a:r>
              <a:rPr lang="de-DE" smtClean="0">
                <a:solidFill>
                  <a:srgbClr val="8B0000"/>
                </a:solidFill>
                <a:latin typeface="Consolas" panose="020B0609020204030204" pitchFamily="49" charset="0"/>
              </a:rPr>
              <a:t>'C:en_windows_server_2016_technical_preview_4_x64_dvd_7258292</a:t>
            </a:r>
            <a:r>
              <a:rPr lang="de-DE">
                <a:solidFill>
                  <a:srgbClr val="8B0000"/>
                </a:solidFill>
                <a:latin typeface="Consolas" panose="020B0609020204030204" pitchFamily="49" charset="0"/>
              </a:rPr>
              <a:t>\'</a:t>
            </a:r>
            <a:endParaRPr lang="de-DE">
              <a:solidFill>
                <a:prstClr val="black"/>
              </a:solidFill>
              <a:latin typeface="Consolas" panose="020B0609020204030204" pitchFamily="49" charset="0"/>
            </a:endParaRPr>
          </a:p>
          <a:p>
            <a:endParaRPr lang="de-DE">
              <a:solidFill>
                <a:prstClr val="black"/>
              </a:solidFill>
              <a:latin typeface="Consolas" panose="020B0609020204030204" pitchFamily="49" charset="0"/>
            </a:endParaRPr>
          </a:p>
          <a:p>
            <a:r>
              <a:rPr lang="en-US">
                <a:solidFill>
                  <a:srgbClr val="006400"/>
                </a:solidFill>
                <a:latin typeface="Consolas" panose="020B0609020204030204" pitchFamily="49" charset="0"/>
              </a:rPr>
              <a:t># Example: 1 Nano creation: GEN 1 VM</a:t>
            </a:r>
            <a:endParaRPr lang="en-US">
              <a:solidFill>
                <a:prstClr val="black"/>
              </a:solidFill>
              <a:latin typeface="Consolas" panose="020B0609020204030204" pitchFamily="49" charset="0"/>
            </a:endParaRPr>
          </a:p>
          <a:p>
            <a:r>
              <a:rPr lang="de-DE">
                <a:solidFill>
                  <a:srgbClr val="0000FF"/>
                </a:solidFill>
                <a:latin typeface="Consolas" panose="020B0609020204030204" pitchFamily="49" charset="0"/>
              </a:rPr>
              <a:t>New-NanoServerImage</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-MediaPath</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$iso_x</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-BasePath</a:t>
            </a:r>
            <a:r>
              <a:rPr lang="de-DE">
                <a:solidFill>
                  <a:prstClr val="black"/>
                </a:solidFill>
                <a:latin typeface="Consolas" panose="020B0609020204030204" pitchFamily="49" charset="0"/>
              </a:rPr>
              <a:t> </a:t>
            </a:r>
            <a:r>
              <a:rPr lang="de-DE">
                <a:solidFill>
                  <a:srgbClr val="8A2BE2"/>
                </a:solidFill>
                <a:latin typeface="Consolas" panose="020B0609020204030204" pitchFamily="49" charset="0"/>
              </a:rPr>
              <a:t>C:\NanoServer_TP4\Base</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-TargetPath</a:t>
            </a:r>
            <a:r>
              <a:rPr lang="de-DE">
                <a:solidFill>
                  <a:prstClr val="black"/>
                </a:solidFill>
                <a:latin typeface="Consolas" panose="020B0609020204030204" pitchFamily="49" charset="0"/>
              </a:rPr>
              <a:t> </a:t>
            </a:r>
            <a:r>
              <a:rPr lang="de-DE">
                <a:solidFill>
                  <a:srgbClr val="8A2BE2"/>
                </a:solidFill>
                <a:latin typeface="Consolas" panose="020B0609020204030204" pitchFamily="49" charset="0"/>
              </a:rPr>
              <a:t>C:\NanoServer_TP4\myNano1.vhd</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-GuestDrivers</a:t>
            </a:r>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-EnableRemoteManagementPort</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-AdministratorPassword</a:t>
            </a:r>
            <a:r>
              <a:rPr lang="de-DE">
                <a:solidFill>
                  <a:prstClr val="black"/>
                </a:solidFill>
                <a:latin typeface="Consolas" panose="020B0609020204030204" pitchFamily="49" charset="0"/>
              </a:rPr>
              <a:t> </a:t>
            </a:r>
            <a:r>
              <a:rPr lang="de-DE">
                <a:solidFill>
                  <a:srgbClr val="FF4500"/>
                </a:solidFill>
                <a:latin typeface="Consolas" panose="020B0609020204030204" pitchFamily="49" charset="0"/>
              </a:rPr>
              <a:t>$password</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-Language</a:t>
            </a:r>
            <a:r>
              <a:rPr lang="de-DE">
                <a:solidFill>
                  <a:prstClr val="black"/>
                </a:solidFill>
                <a:latin typeface="Consolas" panose="020B0609020204030204" pitchFamily="49" charset="0"/>
              </a:rPr>
              <a:t> </a:t>
            </a:r>
            <a:r>
              <a:rPr lang="de-DE">
                <a:solidFill>
                  <a:srgbClr val="8A2BE2"/>
                </a:solidFill>
                <a:latin typeface="Consolas" panose="020B0609020204030204" pitchFamily="49" charset="0"/>
              </a:rPr>
              <a:t>en-US</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-ComputerName</a:t>
            </a:r>
            <a:r>
              <a:rPr lang="de-DE">
                <a:solidFill>
                  <a:prstClr val="black"/>
                </a:solidFill>
                <a:latin typeface="Consolas" panose="020B0609020204030204" pitchFamily="49" charset="0"/>
              </a:rPr>
              <a:t> (</a:t>
            </a:r>
            <a:r>
              <a:rPr lang="de-DE">
                <a:solidFill>
                  <a:srgbClr val="8B0000"/>
                </a:solidFill>
                <a:latin typeface="Consolas" panose="020B0609020204030204" pitchFamily="49" charset="0"/>
              </a:rPr>
              <a:t>'tuva'</a:t>
            </a:r>
            <a:r>
              <a:rPr lang="de-DE">
                <a:solidFill>
                  <a:prstClr val="black"/>
                </a:solidFill>
                <a:latin typeface="Consolas" panose="020B0609020204030204" pitchFamily="49" charset="0"/>
              </a:rPr>
              <a:t> </a:t>
            </a:r>
            <a:r>
              <a:rPr lang="de-DE">
                <a:solidFill>
                  <a:srgbClr val="A9A9A9"/>
                </a:solidFill>
                <a:latin typeface="Consolas" panose="020B0609020204030204" pitchFamily="49" charset="0"/>
              </a:rPr>
              <a:t>+</a:t>
            </a:r>
            <a:r>
              <a:rPr lang="de-DE">
                <a:solidFill>
                  <a:prstClr val="black"/>
                </a:solidFill>
                <a:latin typeface="Consolas" panose="020B0609020204030204" pitchFamily="49" charset="0"/>
              </a:rPr>
              <a:t> (</a:t>
            </a:r>
            <a:r>
              <a:rPr lang="de-DE">
                <a:solidFill>
                  <a:srgbClr val="0000FF"/>
                </a:solidFill>
                <a:latin typeface="Consolas" panose="020B0609020204030204" pitchFamily="49" charset="0"/>
              </a:rPr>
              <a:t>get-random</a:t>
            </a:r>
            <a:r>
              <a:rPr lang="de-DE">
                <a:solidFill>
                  <a:prstClr val="black"/>
                </a:solidFill>
                <a:latin typeface="Consolas" panose="020B0609020204030204" pitchFamily="49" charset="0"/>
              </a:rPr>
              <a:t>)) `</a:t>
            </a:r>
          </a:p>
          <a:p>
            <a:r>
              <a:rPr lang="de-DE">
                <a:solidFill>
                  <a:prstClr val="black"/>
                </a:solidFill>
                <a:latin typeface="Consolas" panose="020B0609020204030204" pitchFamily="49" charset="0"/>
              </a:rPr>
              <a:t> </a:t>
            </a:r>
            <a:r>
              <a:rPr lang="de-DE">
                <a:solidFill>
                  <a:srgbClr val="000080"/>
                </a:solidFill>
                <a:latin typeface="Consolas" panose="020B0609020204030204" pitchFamily="49" charset="0"/>
              </a:rPr>
              <a:t>-Packages</a:t>
            </a:r>
            <a:r>
              <a:rPr lang="de-DE">
                <a:solidFill>
                  <a:prstClr val="black"/>
                </a:solidFill>
                <a:latin typeface="Consolas" panose="020B0609020204030204" pitchFamily="49" charset="0"/>
              </a:rPr>
              <a:t> </a:t>
            </a:r>
            <a:r>
              <a:rPr lang="de-DE" smtClean="0">
                <a:solidFill>
                  <a:srgbClr val="8B0000"/>
                </a:solidFill>
                <a:latin typeface="Consolas" panose="020B0609020204030204" pitchFamily="49" charset="0"/>
              </a:rPr>
              <a:t>'Microsoft-NanoServer-DNS-Package</a:t>
            </a:r>
            <a:endParaRPr lang="de-DE">
              <a:solidFill>
                <a:prstClr val="black"/>
              </a:solidFill>
              <a:latin typeface="Consolas" panose="020B0609020204030204" pitchFamily="49" charset="0"/>
            </a:endParaRPr>
          </a:p>
        </p:txBody>
      </p:sp>
      <p:sp>
        <p:nvSpPr>
          <p:cNvPr id="4" name="Foliennummernplatzhalter 3"/>
          <p:cNvSpPr>
            <a:spLocks noGrp="1"/>
          </p:cNvSpPr>
          <p:nvPr>
            <p:ph type="sldNum" sz="quarter" idx="10"/>
          </p:nvPr>
        </p:nvSpPr>
        <p:spPr/>
        <p:txBody>
          <a:bodyPr/>
          <a:lstStyle/>
          <a:p>
            <a:fld id="{CB0929F6-E0D9-B44A-9A3A-69CDCA1B6048}" type="slidenum">
              <a:rPr lang="en-US" smtClean="0"/>
              <a:pPr/>
              <a:t>22</a:t>
            </a:fld>
            <a:endParaRPr lang="en-US"/>
          </a:p>
        </p:txBody>
      </p:sp>
    </p:spTree>
    <p:extLst>
      <p:ext uri="{BB962C8B-B14F-4D97-AF65-F5344CB8AC3E}">
        <p14:creationId xmlns:p14="http://schemas.microsoft.com/office/powerpoint/2010/main" val="12433992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en-US" sz="1000" i="0" kern="1200" smtClean="0">
                <a:solidFill>
                  <a:schemeClr val="tx1"/>
                </a:solidFill>
                <a:effectLst/>
              </a:rPr>
              <a:t>a) Microsoft updates support policy: New CPUs will require Windows 10 </a:t>
            </a:r>
            <a:r>
              <a:rPr lang="en-US" sz="1000" smtClean="0"/>
              <a:t>(Ed </a:t>
            </a:r>
            <a:r>
              <a:rPr lang="en-US" sz="1000"/>
              <a:t>Boot</a:t>
            </a:r>
            <a:r>
              <a:rPr lang="en-US" sz="1000" smtClean="0"/>
              <a:t>:)</a:t>
            </a:r>
            <a:endParaRPr lang="en-US" sz="1000" i="0" kern="1200" smtClean="0">
              <a:solidFill>
                <a:schemeClr val="tx1"/>
              </a:solidFill>
              <a:effectLst/>
            </a:endParaRPr>
          </a:p>
          <a:p>
            <a:pPr>
              <a:lnSpc>
                <a:spcPct val="150000"/>
              </a:lnSpc>
            </a:pPr>
            <a:r>
              <a:rPr lang="de-DE" sz="1000" smtClean="0"/>
              <a:t>http://www.zdnet.com/article/microsoft-updates-support-policy-new-cpus-will-require-windows-10/</a:t>
            </a:r>
          </a:p>
          <a:p>
            <a:pPr>
              <a:lnSpc>
                <a:spcPct val="150000"/>
              </a:lnSpc>
            </a:pPr>
            <a:endParaRPr lang="en-US" sz="1000" smtClean="0"/>
          </a:p>
          <a:p>
            <a:pPr>
              <a:lnSpc>
                <a:spcPct val="150000"/>
              </a:lnSpc>
            </a:pPr>
            <a:r>
              <a:rPr lang="en-US" sz="1000" smtClean="0"/>
              <a:t>b) </a:t>
            </a:r>
            <a:r>
              <a:rPr lang="de-DE" sz="1000" b="0" i="0" kern="1200" smtClean="0">
                <a:solidFill>
                  <a:schemeClr val="tx1"/>
                </a:solidFill>
                <a:effectLst/>
              </a:rPr>
              <a:t>Microsoft: Support für neue Prozessoren zukünftig nur noch beim neuesten Windows</a:t>
            </a:r>
          </a:p>
          <a:p>
            <a:pPr>
              <a:lnSpc>
                <a:spcPct val="150000"/>
              </a:lnSpc>
            </a:pPr>
            <a:r>
              <a:rPr lang="en-US" sz="1000" smtClean="0"/>
              <a:t>(</a:t>
            </a:r>
            <a:r>
              <a:rPr lang="de-DE" sz="1000"/>
              <a:t>Thorsten </a:t>
            </a:r>
            <a:r>
              <a:rPr lang="de-DE" sz="1000" smtClean="0"/>
              <a:t>Leemhuis)</a:t>
            </a:r>
            <a:endParaRPr lang="de-DE" sz="1000" b="0" i="0" kern="1200" smtClean="0">
              <a:solidFill>
                <a:schemeClr val="tx1"/>
              </a:solidFill>
              <a:effectLst/>
            </a:endParaRPr>
          </a:p>
          <a:p>
            <a:pPr>
              <a:lnSpc>
                <a:spcPct val="150000"/>
              </a:lnSpc>
            </a:pPr>
            <a:r>
              <a:rPr lang="de-DE" sz="1000" smtClean="0"/>
              <a:t>http://www.heise.de/newsticker/meldung/Microsoft-Support-fuer-neue-Prozessoren-zukuenftig-nur-noch-beim-neuesten-Windows-3072791.html</a:t>
            </a:r>
          </a:p>
          <a:p>
            <a:pPr>
              <a:lnSpc>
                <a:spcPct val="150000"/>
              </a:lnSpc>
            </a:pPr>
            <a:endParaRPr lang="en-US" sz="1000" smtClean="0"/>
          </a:p>
          <a:p>
            <a:pPr>
              <a:lnSpc>
                <a:spcPct val="150000"/>
              </a:lnSpc>
            </a:pPr>
            <a:r>
              <a:rPr lang="en-US" sz="1000"/>
              <a:t>c) Windows 10 Embracing Silicon </a:t>
            </a:r>
            <a:r>
              <a:rPr lang="en-US" sz="1000" smtClean="0"/>
              <a:t>Innovation (Terry Myerson)</a:t>
            </a:r>
            <a:endParaRPr lang="en-US" sz="1000"/>
          </a:p>
          <a:p>
            <a:pPr>
              <a:lnSpc>
                <a:spcPct val="150000"/>
              </a:lnSpc>
            </a:pPr>
            <a:r>
              <a:rPr lang="de-DE" sz="1000" smtClean="0"/>
              <a:t>https://blogs.windows.com/windowsexperience/2016/01/15/windows-10-embracing-silicon-innovation/</a:t>
            </a:r>
          </a:p>
          <a:p>
            <a:pPr>
              <a:lnSpc>
                <a:spcPct val="150000"/>
              </a:lnSpc>
            </a:pPr>
            <a:endParaRPr lang="en-US" sz="1000" smtClean="0"/>
          </a:p>
          <a:p>
            <a:pPr marL="0" marR="0" indent="0" algn="l" defTabSz="457200" rtl="0" eaLnBrk="1" fontAlgn="auto" latinLnBrk="0" hangingPunct="1">
              <a:lnSpc>
                <a:spcPct val="150000"/>
              </a:lnSpc>
              <a:spcBef>
                <a:spcPts val="0"/>
              </a:spcBef>
              <a:spcAft>
                <a:spcPts val="0"/>
              </a:spcAft>
              <a:buClrTx/>
              <a:buSzTx/>
              <a:buFontTx/>
              <a:buNone/>
              <a:tabLst/>
              <a:defRPr/>
            </a:pPr>
            <a:r>
              <a:rPr lang="en-US" sz="1000" smtClean="0"/>
              <a:t>"</a:t>
            </a:r>
            <a:r>
              <a:rPr lang="en-US" sz="1000" b="0" i="0" kern="1200" smtClean="0">
                <a:solidFill>
                  <a:schemeClr val="tx1"/>
                </a:solidFill>
                <a:effectLst/>
              </a:rPr>
              <a:t>Windows 7 will continue to be supported for security, reliability, and compatibility through January 14, 2020 on previous generation silicon. Windows 8.1 will receive the same support through January 10, 2023. This includes most of the devices available for purchase today by consumers or enterprises</a:t>
            </a:r>
            <a:r>
              <a:rPr lang="en-US" sz="1000" b="0" i="0" kern="1200" smtClean="0">
                <a:solidFill>
                  <a:schemeClr val="tx1"/>
                </a:solidFill>
                <a:effectLst/>
              </a:rPr>
              <a:t>.</a:t>
            </a:r>
            <a:r>
              <a:rPr lang="en-US" sz="1000" smtClean="0"/>
              <a:t>"</a:t>
            </a:r>
            <a:endParaRPr lang="en-US" sz="1000" smtClean="0"/>
          </a:p>
        </p:txBody>
      </p:sp>
      <p:sp>
        <p:nvSpPr>
          <p:cNvPr id="4" name="Foliennummernplatzhalter 3"/>
          <p:cNvSpPr>
            <a:spLocks noGrp="1"/>
          </p:cNvSpPr>
          <p:nvPr>
            <p:ph type="sldNum" sz="quarter" idx="10"/>
          </p:nvPr>
        </p:nvSpPr>
        <p:spPr/>
        <p:txBody>
          <a:bodyPr/>
          <a:lstStyle/>
          <a:p>
            <a:fld id="{CB0929F6-E0D9-B44A-9A3A-69CDCA1B6048}" type="slidenum">
              <a:rPr lang="en-US" smtClean="0"/>
              <a:pPr/>
              <a:t>23</a:t>
            </a:fld>
            <a:endParaRPr lang="en-US"/>
          </a:p>
        </p:txBody>
      </p:sp>
    </p:spTree>
    <p:extLst>
      <p:ext uri="{BB962C8B-B14F-4D97-AF65-F5344CB8AC3E}">
        <p14:creationId xmlns:p14="http://schemas.microsoft.com/office/powerpoint/2010/main" val="34322616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p>
          <a:p>
            <a:endParaRPr lang="de-DE"/>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24</a:t>
            </a:fld>
            <a:endParaRPr lang="en-US"/>
          </a:p>
        </p:txBody>
      </p:sp>
    </p:spTree>
    <p:extLst>
      <p:ext uri="{BB962C8B-B14F-4D97-AF65-F5344CB8AC3E}">
        <p14:creationId xmlns:p14="http://schemas.microsoft.com/office/powerpoint/2010/main" val="2554936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smtClean="0"/>
              <a:t>http://education.arrowecs.de/seminare/kurse/training_kurse.cfm?courseId=AAAAELM</a:t>
            </a:r>
          </a:p>
          <a:p>
            <a:endParaRPr lang="en-US"/>
          </a:p>
          <a:p>
            <a:pPr algn="ctr"/>
            <a:endParaRPr lang="en-US" smtClean="0"/>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p:txBody>
      </p:sp>
      <p:sp>
        <p:nvSpPr>
          <p:cNvPr id="4" name="Foliennummernplatzhalter 3"/>
          <p:cNvSpPr>
            <a:spLocks noGrp="1"/>
          </p:cNvSpPr>
          <p:nvPr>
            <p:ph type="sldNum" sz="quarter" idx="10"/>
          </p:nvPr>
        </p:nvSpPr>
        <p:spPr/>
        <p:txBody>
          <a:bodyPr/>
          <a:lstStyle/>
          <a:p>
            <a:fld id="{CB0929F6-E0D9-B44A-9A3A-69CDCA1B6048}" type="slidenum">
              <a:rPr lang="en-US" smtClean="0"/>
              <a:pPr/>
              <a:t>25</a:t>
            </a:fld>
            <a:endParaRPr lang="en-US"/>
          </a:p>
        </p:txBody>
      </p:sp>
    </p:spTree>
    <p:extLst>
      <p:ext uri="{BB962C8B-B14F-4D97-AF65-F5344CB8AC3E}">
        <p14:creationId xmlns:p14="http://schemas.microsoft.com/office/powerpoint/2010/main" val="728209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smtClean="0"/>
          </a:p>
          <a:p>
            <a:pPr algn="ctr"/>
            <a:endParaRPr lang="en-US" smtClean="0"/>
          </a:p>
          <a:p>
            <a:pPr algn="ctr"/>
            <a:endParaRPr lang="en-US"/>
          </a:p>
          <a:p>
            <a:pPr algn="ctr"/>
            <a:r>
              <a:rPr lang="en-US" smtClean="0"/>
              <a:t>_________________________________________________________________________________________</a:t>
            </a:r>
          </a:p>
          <a:p>
            <a:pPr algn="ctr"/>
            <a:endParaRPr lang="en-US"/>
          </a:p>
          <a:p>
            <a:pPr algn="ctr"/>
            <a:endParaRPr lang="en-US" smtClean="0"/>
          </a:p>
          <a:p>
            <a:pPr algn="ctr"/>
            <a:r>
              <a:rPr lang="en-US" smtClean="0"/>
              <a:t>_________________________________________________________________________________________</a:t>
            </a:r>
            <a:endParaRPr lang="de-DE"/>
          </a:p>
          <a:p>
            <a:pPr algn="ctr"/>
            <a:endParaRPr lang="en-US" smtClean="0"/>
          </a:p>
          <a:p>
            <a:pPr algn="ctr"/>
            <a:endParaRPr lang="en-US"/>
          </a:p>
          <a:p>
            <a:pPr algn="ctr"/>
            <a:r>
              <a:rPr lang="en-US"/>
              <a:t>_________________________________________________________________________________________</a:t>
            </a:r>
            <a:endParaRPr lang="de-DE"/>
          </a:p>
          <a:p>
            <a:pPr algn="ctr"/>
            <a:endParaRPr lang="en-US" smtClean="0"/>
          </a:p>
          <a:p>
            <a:pPr algn="ctr"/>
            <a:endParaRPr lang="en-US"/>
          </a:p>
          <a:p>
            <a:pPr algn="ctr"/>
            <a:r>
              <a:rPr lang="en-US"/>
              <a:t>_________________________________________________________________________________________</a:t>
            </a:r>
            <a:endParaRPr lang="de-DE"/>
          </a:p>
          <a:p>
            <a:pPr algn="ctr"/>
            <a:endParaRPr lang="en-US" smtClean="0"/>
          </a:p>
          <a:p>
            <a:pPr algn="ctr"/>
            <a:endParaRPr lang="en-US"/>
          </a:p>
          <a:p>
            <a:pPr algn="ctr"/>
            <a:r>
              <a:rPr lang="en-US"/>
              <a:t>_________________________________________________________________________________________</a:t>
            </a:r>
            <a:endParaRPr lang="de-DE"/>
          </a:p>
          <a:p>
            <a:pPr algn="ctr"/>
            <a:endParaRPr lang="en-US" smtClean="0"/>
          </a:p>
          <a:p>
            <a:pPr algn="ctr"/>
            <a:endParaRPr lang="en-US"/>
          </a:p>
          <a:p>
            <a:pPr algn="ctr"/>
            <a:r>
              <a:rPr lang="en-US"/>
              <a:t>_________________________________________________________________________________________</a:t>
            </a:r>
            <a:endParaRPr lang="de-DE"/>
          </a:p>
          <a:p>
            <a:pPr algn="ctr"/>
            <a:endParaRPr lang="en-US" smtClean="0"/>
          </a:p>
          <a:p>
            <a:pPr algn="ctr"/>
            <a:endParaRPr lang="en-US"/>
          </a:p>
          <a:p>
            <a:pPr algn="ctr"/>
            <a:r>
              <a:rPr lang="en-US"/>
              <a:t>_________________________________________________________________________________________</a:t>
            </a:r>
            <a:endParaRPr lang="de-DE"/>
          </a:p>
          <a:p>
            <a:pPr algn="ctr"/>
            <a:endParaRPr lang="en-US" smtClean="0"/>
          </a:p>
        </p:txBody>
      </p:sp>
      <p:sp>
        <p:nvSpPr>
          <p:cNvPr id="4" name="Foliennummernplatzhalter 3"/>
          <p:cNvSpPr>
            <a:spLocks noGrp="1"/>
          </p:cNvSpPr>
          <p:nvPr>
            <p:ph type="sldNum" sz="quarter" idx="10"/>
          </p:nvPr>
        </p:nvSpPr>
        <p:spPr/>
        <p:txBody>
          <a:bodyPr/>
          <a:lstStyle/>
          <a:p>
            <a:fld id="{CB0929F6-E0D9-B44A-9A3A-69CDCA1B6048}" type="slidenum">
              <a:rPr lang="en-US" smtClean="0"/>
              <a:pPr/>
              <a:t>3</a:t>
            </a:fld>
            <a:endParaRPr lang="en-US"/>
          </a:p>
        </p:txBody>
      </p:sp>
    </p:spTree>
    <p:extLst>
      <p:ext uri="{BB962C8B-B14F-4D97-AF65-F5344CB8AC3E}">
        <p14:creationId xmlns:p14="http://schemas.microsoft.com/office/powerpoint/2010/main" val="438646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ltLang="de-DE" smtClean="0"/>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4281" eaLnBrk="0" hangingPunct="0">
              <a:spcBef>
                <a:spcPct val="30000"/>
              </a:spcBef>
              <a:defRPr sz="1100">
                <a:solidFill>
                  <a:schemeClr val="tx1"/>
                </a:solidFill>
                <a:latin typeface="Calibri" pitchFamily="34" charset="0"/>
                <a:ea typeface="ヒラギノ角ゴ Pro W3" charset="-128"/>
              </a:defRPr>
            </a:lvl1pPr>
            <a:lvl2pPr marL="685817" indent="-263776" defTabSz="454281" eaLnBrk="0" hangingPunct="0">
              <a:spcBef>
                <a:spcPct val="30000"/>
              </a:spcBef>
              <a:defRPr sz="1100">
                <a:solidFill>
                  <a:schemeClr val="tx1"/>
                </a:solidFill>
                <a:latin typeface="Calibri" pitchFamily="34" charset="0"/>
                <a:ea typeface="ヒラギノ角ゴ Pro W3" charset="-128"/>
              </a:defRPr>
            </a:lvl2pPr>
            <a:lvl3pPr marL="1055103" indent="-211021" defTabSz="454281" eaLnBrk="0" hangingPunct="0">
              <a:spcBef>
                <a:spcPct val="30000"/>
              </a:spcBef>
              <a:defRPr sz="1100">
                <a:solidFill>
                  <a:schemeClr val="tx1"/>
                </a:solidFill>
                <a:latin typeface="Calibri" pitchFamily="34" charset="0"/>
                <a:ea typeface="ヒラギノ角ゴ Pro W3" charset="-128"/>
              </a:defRPr>
            </a:lvl3pPr>
            <a:lvl4pPr marL="1477145" indent="-211021" defTabSz="454281" eaLnBrk="0" hangingPunct="0">
              <a:spcBef>
                <a:spcPct val="30000"/>
              </a:spcBef>
              <a:defRPr sz="1100">
                <a:solidFill>
                  <a:schemeClr val="tx1"/>
                </a:solidFill>
                <a:latin typeface="Calibri" pitchFamily="34" charset="0"/>
                <a:ea typeface="ヒラギノ角ゴ Pro W3" charset="-128"/>
              </a:defRPr>
            </a:lvl4pPr>
            <a:lvl5pPr marL="1899186" indent="-211021" defTabSz="454281" eaLnBrk="0" hangingPunct="0">
              <a:spcBef>
                <a:spcPct val="30000"/>
              </a:spcBef>
              <a:defRPr sz="1100">
                <a:solidFill>
                  <a:schemeClr val="tx1"/>
                </a:solidFill>
                <a:latin typeface="Calibri" pitchFamily="34" charset="0"/>
                <a:ea typeface="ヒラギノ角ゴ Pro W3" charset="-128"/>
              </a:defRPr>
            </a:lvl5pPr>
            <a:lvl6pPr marL="2321227"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6pPr>
            <a:lvl7pPr marL="2743269"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7pPr>
            <a:lvl8pPr marL="3165310"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8pPr>
            <a:lvl9pPr marL="3587351"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9pPr>
          </a:lstStyle>
          <a:p>
            <a:pPr eaLnBrk="1" hangingPunct="1">
              <a:spcBef>
                <a:spcPct val="0"/>
              </a:spcBef>
            </a:pPr>
            <a:fld id="{FC20DFF7-3450-4776-A9C6-3FD10456DBE0}" type="slidenum">
              <a:rPr lang="en-US" altLang="de-DE" sz="1200">
                <a:solidFill>
                  <a:prstClr val="black"/>
                </a:solidFill>
                <a:ea typeface="ＭＳ Ｐゴシック" pitchFamily="34" charset="-128"/>
              </a:rPr>
              <a:pPr eaLnBrk="1" hangingPunct="1">
                <a:spcBef>
                  <a:spcPct val="0"/>
                </a:spcBef>
              </a:pPr>
              <a:t>4</a:t>
            </a:fld>
            <a:endParaRPr lang="en-US" altLang="de-DE" sz="1200">
              <a:solidFill>
                <a:prstClr val="black"/>
              </a:solidFill>
              <a:ea typeface="ＭＳ Ｐゴシック" pitchFamily="34" charset="-128"/>
            </a:endParaRPr>
          </a:p>
        </p:txBody>
      </p:sp>
    </p:spTree>
    <p:extLst>
      <p:ext uri="{BB962C8B-B14F-4D97-AF65-F5344CB8AC3E}">
        <p14:creationId xmlns:p14="http://schemas.microsoft.com/office/powerpoint/2010/main" val="1103695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ltLang="de-DE" smtClean="0"/>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54281" eaLnBrk="0" hangingPunct="0">
              <a:spcBef>
                <a:spcPct val="30000"/>
              </a:spcBef>
              <a:defRPr sz="1100">
                <a:solidFill>
                  <a:schemeClr val="tx1"/>
                </a:solidFill>
                <a:latin typeface="Calibri" pitchFamily="34" charset="0"/>
                <a:ea typeface="ヒラギノ角ゴ Pro W3" charset="-128"/>
              </a:defRPr>
            </a:lvl1pPr>
            <a:lvl2pPr marL="685817" indent="-263776" defTabSz="454281" eaLnBrk="0" hangingPunct="0">
              <a:spcBef>
                <a:spcPct val="30000"/>
              </a:spcBef>
              <a:defRPr sz="1100">
                <a:solidFill>
                  <a:schemeClr val="tx1"/>
                </a:solidFill>
                <a:latin typeface="Calibri" pitchFamily="34" charset="0"/>
                <a:ea typeface="ヒラギノ角ゴ Pro W3" charset="-128"/>
              </a:defRPr>
            </a:lvl2pPr>
            <a:lvl3pPr marL="1055103" indent="-211021" defTabSz="454281" eaLnBrk="0" hangingPunct="0">
              <a:spcBef>
                <a:spcPct val="30000"/>
              </a:spcBef>
              <a:defRPr sz="1100">
                <a:solidFill>
                  <a:schemeClr val="tx1"/>
                </a:solidFill>
                <a:latin typeface="Calibri" pitchFamily="34" charset="0"/>
                <a:ea typeface="ヒラギノ角ゴ Pro W3" charset="-128"/>
              </a:defRPr>
            </a:lvl3pPr>
            <a:lvl4pPr marL="1477145" indent="-211021" defTabSz="454281" eaLnBrk="0" hangingPunct="0">
              <a:spcBef>
                <a:spcPct val="30000"/>
              </a:spcBef>
              <a:defRPr sz="1100">
                <a:solidFill>
                  <a:schemeClr val="tx1"/>
                </a:solidFill>
                <a:latin typeface="Calibri" pitchFamily="34" charset="0"/>
                <a:ea typeface="ヒラギノ角ゴ Pro W3" charset="-128"/>
              </a:defRPr>
            </a:lvl4pPr>
            <a:lvl5pPr marL="1899186" indent="-211021" defTabSz="454281" eaLnBrk="0" hangingPunct="0">
              <a:spcBef>
                <a:spcPct val="30000"/>
              </a:spcBef>
              <a:defRPr sz="1100">
                <a:solidFill>
                  <a:schemeClr val="tx1"/>
                </a:solidFill>
                <a:latin typeface="Calibri" pitchFamily="34" charset="0"/>
                <a:ea typeface="ヒラギノ角ゴ Pro W3" charset="-128"/>
              </a:defRPr>
            </a:lvl5pPr>
            <a:lvl6pPr marL="2321227"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6pPr>
            <a:lvl7pPr marL="2743269"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7pPr>
            <a:lvl8pPr marL="3165310"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8pPr>
            <a:lvl9pPr marL="3587351" indent="-211021" defTabSz="454281" eaLnBrk="0" fontAlgn="base" hangingPunct="0">
              <a:spcBef>
                <a:spcPct val="30000"/>
              </a:spcBef>
              <a:spcAft>
                <a:spcPct val="0"/>
              </a:spcAft>
              <a:defRPr sz="1100">
                <a:solidFill>
                  <a:schemeClr val="tx1"/>
                </a:solidFill>
                <a:latin typeface="Calibri" pitchFamily="34" charset="0"/>
                <a:ea typeface="ヒラギノ角ゴ Pro W3" charset="-128"/>
              </a:defRPr>
            </a:lvl9pPr>
          </a:lstStyle>
          <a:p>
            <a:pPr eaLnBrk="1" hangingPunct="1">
              <a:spcBef>
                <a:spcPct val="0"/>
              </a:spcBef>
            </a:pPr>
            <a:fld id="{FC20DFF7-3450-4776-A9C6-3FD10456DBE0}" type="slidenum">
              <a:rPr lang="en-US" altLang="de-DE" sz="1200">
                <a:ea typeface="ＭＳ Ｐゴシック" pitchFamily="34" charset="-128"/>
              </a:rPr>
              <a:pPr eaLnBrk="1" hangingPunct="1">
                <a:spcBef>
                  <a:spcPct val="0"/>
                </a:spcBef>
              </a:pPr>
              <a:t>5</a:t>
            </a:fld>
            <a:endParaRPr lang="en-US" altLang="de-DE" sz="1200">
              <a:ea typeface="ＭＳ Ｐゴシック" pitchFamily="34" charset="-128"/>
            </a:endParaRPr>
          </a:p>
        </p:txBody>
      </p:sp>
    </p:spTree>
    <p:extLst>
      <p:ext uri="{BB962C8B-B14F-4D97-AF65-F5344CB8AC3E}">
        <p14:creationId xmlns:p14="http://schemas.microsoft.com/office/powerpoint/2010/main" val="1178139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6</a:t>
            </a:fld>
            <a:endParaRPr lang="en-US"/>
          </a:p>
        </p:txBody>
      </p:sp>
    </p:spTree>
    <p:extLst>
      <p:ext uri="{BB962C8B-B14F-4D97-AF65-F5344CB8AC3E}">
        <p14:creationId xmlns:p14="http://schemas.microsoft.com/office/powerpoint/2010/main" val="1503074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smtClean="0"/>
              <a:t>Rot markiert: </a:t>
            </a:r>
            <a:r>
              <a:rPr lang="en-US" baseline="0" smtClean="0"/>
              <a:t>Client und Server OS wurden gemeinsam veröffentlicht.</a:t>
            </a:r>
          </a:p>
          <a:p>
            <a:endParaRPr lang="en-US"/>
          </a:p>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endParaRPr lang="en-US"/>
          </a:p>
        </p:txBody>
      </p:sp>
      <p:sp>
        <p:nvSpPr>
          <p:cNvPr id="4" name="Foliennummernplatzhalter 3"/>
          <p:cNvSpPr>
            <a:spLocks noGrp="1"/>
          </p:cNvSpPr>
          <p:nvPr>
            <p:ph type="sldNum" sz="quarter" idx="10"/>
          </p:nvPr>
        </p:nvSpPr>
        <p:spPr/>
        <p:txBody>
          <a:bodyPr/>
          <a:lstStyle/>
          <a:p>
            <a:fld id="{DF61EA0F-A667-4B49-8422-0062BC55E249}" type="slidenum">
              <a:rPr lang="de-DE" smtClean="0"/>
              <a:t>7</a:t>
            </a:fld>
            <a:endParaRPr lang="de-DE" dirty="0"/>
          </a:p>
        </p:txBody>
      </p:sp>
    </p:spTree>
    <p:extLst>
      <p:ext uri="{BB962C8B-B14F-4D97-AF65-F5344CB8AC3E}">
        <p14:creationId xmlns:p14="http://schemas.microsoft.com/office/powerpoint/2010/main" val="3609634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nSpc>
                <a:spcPct val="150000"/>
              </a:lnSpc>
            </a:pPr>
            <a:r>
              <a:rPr lang="en-US" smtClean="0"/>
              <a:t>https</a:t>
            </a:r>
            <a:r>
              <a:rPr lang="en-US"/>
              <a:t>://</a:t>
            </a:r>
            <a:r>
              <a:rPr lang="en-US" smtClean="0"/>
              <a:t>blogs.windows.com/windowsexperience/2015/07/15/build-10240-now-available-for-windows-insiders-in-fast-and-slow-rings</a:t>
            </a:r>
          </a:p>
          <a:p>
            <a:pPr>
              <a:lnSpc>
                <a:spcPct val="150000"/>
              </a:lnSpc>
            </a:pPr>
            <a:endParaRPr lang="en-US"/>
          </a:p>
          <a:p>
            <a:pPr>
              <a:lnSpc>
                <a:spcPct val="150000"/>
              </a:lnSpc>
            </a:pP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nSpc>
                <a:spcPct val="150000"/>
              </a:lnSpc>
            </a:pPr>
            <a:endParaRPr lang="en-US" baseline="0" smtClean="0"/>
          </a:p>
        </p:txBody>
      </p:sp>
      <p:sp>
        <p:nvSpPr>
          <p:cNvPr id="4" name="Foliennummernplatzhalter 3"/>
          <p:cNvSpPr>
            <a:spLocks noGrp="1"/>
          </p:cNvSpPr>
          <p:nvPr>
            <p:ph type="sldNum" sz="quarter" idx="10"/>
          </p:nvPr>
        </p:nvSpPr>
        <p:spPr/>
        <p:txBody>
          <a:bodyPr/>
          <a:lstStyle/>
          <a:p>
            <a:fld id="{CB0929F6-E0D9-B44A-9A3A-69CDCA1B6048}" type="slidenum">
              <a:rPr lang="en-US" smtClean="0"/>
              <a:pPr/>
              <a:t>8</a:t>
            </a:fld>
            <a:endParaRPr lang="en-US"/>
          </a:p>
        </p:txBody>
      </p:sp>
    </p:spTree>
    <p:extLst>
      <p:ext uri="{BB962C8B-B14F-4D97-AF65-F5344CB8AC3E}">
        <p14:creationId xmlns:p14="http://schemas.microsoft.com/office/powerpoint/2010/main" val="2597365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ctr"/>
            <a:endParaRPr lang="en-US"/>
          </a:p>
          <a:p>
            <a:pPr algn="ctr"/>
            <a:endParaRPr lang="en-US"/>
          </a:p>
          <a:p>
            <a:pPr algn="ctr"/>
            <a:endParaRPr lang="en-US"/>
          </a:p>
          <a:p>
            <a:pPr algn="ctr"/>
            <a:r>
              <a:rPr lang="en-US"/>
              <a:t>_________________________________________________________________________________________</a:t>
            </a:r>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pPr algn="ctr"/>
            <a:endParaRPr lang="en-US"/>
          </a:p>
          <a:p>
            <a:pPr algn="ctr"/>
            <a:r>
              <a:rPr lang="en-US"/>
              <a:t>_________________________________________________________________________________________</a:t>
            </a:r>
            <a:endParaRPr lang="de-DE"/>
          </a:p>
          <a:p>
            <a:pPr algn="ctr"/>
            <a:endParaRPr lang="en-US"/>
          </a:p>
          <a:p>
            <a:endParaRPr lang="de-DE" altLang="de-DE"/>
          </a:p>
          <a:p>
            <a:endParaRPr lang="de-DE"/>
          </a:p>
        </p:txBody>
      </p:sp>
      <p:sp>
        <p:nvSpPr>
          <p:cNvPr id="4" name="Foliennummernplatzhalter 3"/>
          <p:cNvSpPr>
            <a:spLocks noGrp="1"/>
          </p:cNvSpPr>
          <p:nvPr>
            <p:ph type="sldNum" sz="quarter" idx="10"/>
          </p:nvPr>
        </p:nvSpPr>
        <p:spPr/>
        <p:txBody>
          <a:bodyPr/>
          <a:lstStyle/>
          <a:p>
            <a:fld id="{CB0929F6-E0D9-B44A-9A3A-69CDCA1B6048}" type="slidenum">
              <a:rPr lang="en-US" smtClean="0"/>
              <a:pPr/>
              <a:t>9</a:t>
            </a:fld>
            <a:endParaRPr lang="en-US"/>
          </a:p>
        </p:txBody>
      </p:sp>
    </p:spTree>
    <p:extLst>
      <p:ext uri="{BB962C8B-B14F-4D97-AF65-F5344CB8AC3E}">
        <p14:creationId xmlns:p14="http://schemas.microsoft.com/office/powerpoint/2010/main" val="42040453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lumMod val="95000"/>
            <a:lumOff val="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83801" y="1021393"/>
            <a:ext cx="8241555" cy="2266929"/>
          </a:xfrm>
        </p:spPr>
        <p:txBody>
          <a:bodyPr>
            <a:normAutofit/>
          </a:bodyPr>
          <a:lstStyle>
            <a:lvl1pPr algn="l">
              <a:defRPr sz="4400">
                <a:solidFill>
                  <a:schemeClr val="bg1"/>
                </a:solidFill>
              </a:defRPr>
            </a:lvl1pPr>
          </a:lstStyle>
          <a:p>
            <a:r>
              <a:rPr lang="en-US" smtClean="0"/>
              <a:t>Click to edit Master title style</a:t>
            </a:r>
            <a:endParaRPr lang="en-US"/>
          </a:p>
        </p:txBody>
      </p:sp>
      <p:sp>
        <p:nvSpPr>
          <p:cNvPr id="3" name="Subtitle 2"/>
          <p:cNvSpPr>
            <a:spLocks noGrp="1"/>
          </p:cNvSpPr>
          <p:nvPr>
            <p:ph type="subTitle" idx="1"/>
          </p:nvPr>
        </p:nvSpPr>
        <p:spPr>
          <a:xfrm>
            <a:off x="483805" y="3412939"/>
            <a:ext cx="6567153" cy="816163"/>
          </a:xfrm>
        </p:spPr>
        <p:txBody>
          <a:bodyPr/>
          <a:lstStyle>
            <a:lvl1pPr marL="0" indent="0" algn="l">
              <a:buNone/>
              <a:defRPr>
                <a:solidFill>
                  <a:schemeClr val="bg1"/>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smtClean="0"/>
              <a:t>Click to edit Master subtitle style</a:t>
            </a:r>
            <a:endParaRPr lang="en-US"/>
          </a:p>
        </p:txBody>
      </p:sp>
      <p:cxnSp>
        <p:nvCxnSpPr>
          <p:cNvPr id="9" name="Straight Connector 8"/>
          <p:cNvCxnSpPr/>
          <p:nvPr userDrawn="1"/>
        </p:nvCxnSpPr>
        <p:spPr>
          <a:xfrm>
            <a:off x="554183" y="381000"/>
            <a:ext cx="8171172"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Picture 9" descr="arrow_logo_white.w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black">
          <a:xfrm>
            <a:off x="7763256" y="4581144"/>
            <a:ext cx="977488" cy="210312"/>
          </a:xfrm>
          <a:prstGeom prst="rect">
            <a:avLst/>
          </a:prstGeom>
        </p:spPr>
      </p:pic>
    </p:spTree>
    <p:extLst>
      <p:ext uri="{BB962C8B-B14F-4D97-AF65-F5344CB8AC3E}">
        <p14:creationId xmlns:p14="http://schemas.microsoft.com/office/powerpoint/2010/main" val="36354469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09319" y="923372"/>
            <a:ext cx="4216036" cy="700737"/>
          </a:xfrm>
        </p:spPr>
        <p:txBody>
          <a:bodyPr anchor="t">
            <a:noAutofit/>
          </a:bodyPr>
          <a:lstStyle>
            <a:lvl1pPr algn="l">
              <a:defRPr sz="2400" b="1"/>
            </a:lvl1pPr>
          </a:lstStyle>
          <a:p>
            <a:r>
              <a:rPr lang="en-US" smtClean="0"/>
              <a:t>Click to edit Master title style</a:t>
            </a:r>
            <a:endParaRPr lang="en-US"/>
          </a:p>
        </p:txBody>
      </p:sp>
      <p:sp>
        <p:nvSpPr>
          <p:cNvPr id="3" name="Picture Placeholder 2"/>
          <p:cNvSpPr>
            <a:spLocks noGrp="1"/>
          </p:cNvSpPr>
          <p:nvPr>
            <p:ph type="pic" idx="1"/>
          </p:nvPr>
        </p:nvSpPr>
        <p:spPr>
          <a:xfrm>
            <a:off x="554185" y="1031081"/>
            <a:ext cx="3794607" cy="3086100"/>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09319" y="1661120"/>
            <a:ext cx="4216036" cy="2456067"/>
          </a:xfrm>
        </p:spPr>
        <p:txBody>
          <a:bodyPr>
            <a:normAutofit/>
          </a:bodyPr>
          <a:lstStyle>
            <a:lvl1pPr marL="0" indent="0">
              <a:buNone/>
              <a:defRPr sz="20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smtClean="0"/>
              <a:t>Click to edit Master text styles</a:t>
            </a:r>
          </a:p>
        </p:txBody>
      </p:sp>
      <p:cxnSp>
        <p:nvCxnSpPr>
          <p:cNvPr id="8" name="Straight Connector 7"/>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pic>
        <p:nvPicPr>
          <p:cNvPr id="10" name="Picture 9" descr="arrow_logo_black.wmf"/>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7765235" y="4584539"/>
            <a:ext cx="960120" cy="210312"/>
          </a:xfrm>
          <a:prstGeom prst="rect">
            <a:avLst/>
          </a:prstGeom>
        </p:spPr>
      </p:pic>
    </p:spTree>
    <p:extLst>
      <p:ext uri="{BB962C8B-B14F-4D97-AF65-F5344CB8AC3E}">
        <p14:creationId xmlns:p14="http://schemas.microsoft.com/office/powerpoint/2010/main" val="2330440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4"/>
          <p:cNvCxnSpPr/>
          <p:nvPr/>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483801" y="1021393"/>
            <a:ext cx="8241555" cy="2266929"/>
          </a:xfrm>
        </p:spPr>
        <p:txBody>
          <a:bodyPr>
            <a:normAutofit/>
          </a:bodyPr>
          <a:lstStyle>
            <a:lvl1pPr algn="l">
              <a:defRPr sz="4400">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83805" y="3412939"/>
            <a:ext cx="6567153" cy="816163"/>
          </a:xfrm>
        </p:spPr>
        <p:txBody>
          <a:bodyPr/>
          <a:lstStyle>
            <a:lvl1pPr marL="0" indent="0" algn="l">
              <a:buNone/>
              <a:defRPr>
                <a:solidFill>
                  <a:schemeClr val="bg1"/>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292027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5"/>
          <p:cNvSpPr txBox="1">
            <a:spLocks/>
          </p:cNvSpPr>
          <p:nvPr/>
        </p:nvSpPr>
        <p:spPr>
          <a:xfrm>
            <a:off x="484188" y="397669"/>
            <a:ext cx="2133600" cy="273844"/>
          </a:xfrm>
          <a:prstGeom prst="rect">
            <a:avLst/>
          </a:prstGeom>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fld id="{82408D75-8561-4871-A05E-7AC35621B6A2}" type="slidenum">
              <a:rPr lang="en-US" altLang="de-DE" sz="1200" smtClean="0">
                <a:solidFill>
                  <a:srgbClr val="0D0D0D"/>
                </a:solidFill>
                <a:latin typeface="Theinhardt Thin" pitchFamily="34" charset="0"/>
                <a:cs typeface="Arial" pitchFamily="34" charset="0"/>
              </a:rPr>
              <a:pPr eaLnBrk="1" fontAlgn="base" hangingPunct="1">
                <a:spcBef>
                  <a:spcPct val="0"/>
                </a:spcBef>
                <a:spcAft>
                  <a:spcPct val="0"/>
                </a:spcAft>
                <a:defRPr/>
              </a:pPr>
              <a:t>‹Nr.›</a:t>
            </a:fld>
            <a:endParaRPr lang="en-US" altLang="de-DE" sz="1200" smtClean="0">
              <a:solidFill>
                <a:srgbClr val="0D0D0D"/>
              </a:solidFill>
              <a:latin typeface="Theinhardt Thin" pitchFamily="34" charset="0"/>
              <a:cs typeface="Arial" pitchFamily="34" charset="0"/>
            </a:endParaRPr>
          </a:p>
        </p:txBody>
      </p:sp>
      <p:pic>
        <p:nvPicPr>
          <p:cNvPr id="5" name="Picture 5" descr="arrow_logo_black.wmf"/>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762878" y="4656541"/>
            <a:ext cx="960439" cy="1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4"/>
          <p:cNvCxnSpPr/>
          <p:nvPr userDrawn="1"/>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7" name="Picture 3" descr="arrow_logo_white.wm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black">
          <a:xfrm>
            <a:off x="7766049" y="4656541"/>
            <a:ext cx="958851" cy="15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26233"/>
            <a:ext cx="8229600" cy="891540"/>
          </a:xfrm>
        </p:spPr>
        <p:txBody>
          <a:bodyPr>
            <a:normAutofit/>
          </a:bodyPr>
          <a:lstStyle>
            <a:lvl1pPr>
              <a:defRPr sz="240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67833" y="1557743"/>
            <a:ext cx="8229600" cy="2810849"/>
          </a:xfrm>
        </p:spPr>
        <p:txBody>
          <a:bodyPr/>
          <a:lstStyle>
            <a:lvl1pPr marL="230177" indent="-230177">
              <a:defRPr>
                <a:latin typeface="Arial" panose="020B0604020202020204" pitchFamily="34" charset="0"/>
                <a:cs typeface="Arial" panose="020B0604020202020204" pitchFamily="34" charset="0"/>
              </a:defRPr>
            </a:lvl1pPr>
            <a:lvl2pPr marL="569884" indent="-285737">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9176981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lide Number Placeholder 5"/>
          <p:cNvSpPr txBox="1">
            <a:spLocks/>
          </p:cNvSpPr>
          <p:nvPr/>
        </p:nvSpPr>
        <p:spPr>
          <a:xfrm>
            <a:off x="484188" y="397669"/>
            <a:ext cx="2133600" cy="273844"/>
          </a:xfrm>
          <a:prstGeom prst="rect">
            <a:avLst/>
          </a:prstGeom>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fld id="{C22E7FCF-5587-414F-AB36-D8B417AE33C9}" type="slidenum">
              <a:rPr lang="en-US" altLang="de-DE" sz="1200" smtClean="0">
                <a:solidFill>
                  <a:srgbClr val="0D0D0D"/>
                </a:solidFill>
                <a:latin typeface="Theinhardt Thin" pitchFamily="34" charset="0"/>
                <a:cs typeface="Arial" pitchFamily="34" charset="0"/>
              </a:rPr>
              <a:pPr eaLnBrk="1" fontAlgn="base" hangingPunct="1">
                <a:spcBef>
                  <a:spcPct val="0"/>
                </a:spcBef>
                <a:spcAft>
                  <a:spcPct val="0"/>
                </a:spcAft>
                <a:defRPr/>
              </a:pPr>
              <a:t>‹Nr.›</a:t>
            </a:fld>
            <a:endParaRPr lang="en-US" altLang="de-DE" sz="1200" smtClean="0">
              <a:solidFill>
                <a:srgbClr val="0D0D0D"/>
              </a:solidFill>
              <a:latin typeface="Theinhardt Thin" pitchFamily="34" charset="0"/>
              <a:cs typeface="Arial" pitchFamily="34" charset="0"/>
            </a:endParaRPr>
          </a:p>
        </p:txBody>
      </p:sp>
      <p:pic>
        <p:nvPicPr>
          <p:cNvPr id="6" name="Picture 4" descr="arrow_logo_black.wmf"/>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762878" y="4656541"/>
            <a:ext cx="960439" cy="1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4"/>
          <p:cNvCxnSpPr/>
          <p:nvPr userDrawn="1"/>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3" descr="arrow_logo_white.wm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black">
          <a:xfrm>
            <a:off x="7766049" y="4656541"/>
            <a:ext cx="958851" cy="15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22660"/>
            <a:ext cx="8229600" cy="895350"/>
          </a:xfrm>
        </p:spPr>
        <p:txBody>
          <a:bodyPr/>
          <a:lstStyle>
            <a:lvl1pPr>
              <a:defRPr b="0">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558637"/>
            <a:ext cx="4038600" cy="3035986"/>
          </a:xfrm>
        </p:spPr>
        <p:txBody>
          <a:bodyPr>
            <a:normAutofit/>
          </a:bodyPr>
          <a:lstStyle>
            <a:lvl1pPr marL="0" indent="0">
              <a:buFontTx/>
              <a:buNone/>
              <a:defRPr sz="2000" b="0" i="0">
                <a:latin typeface="Arial" panose="020B0604020202020204" pitchFamily="34" charset="0"/>
                <a:cs typeface="Arial" panose="020B0604020202020204" pitchFamily="34" charset="0"/>
              </a:defRPr>
            </a:lvl1pPr>
            <a:lvl2pPr marL="457178" indent="-223828">
              <a:buFont typeface="Arial"/>
              <a:buChar char="•"/>
              <a:defRPr sz="1800">
                <a:latin typeface="Arial" panose="020B0604020202020204" pitchFamily="34" charset="0"/>
                <a:cs typeface="Arial" panose="020B0604020202020204" pitchFamily="34" charset="0"/>
              </a:defRPr>
            </a:lvl2pPr>
            <a:lvl3pPr marL="801648" indent="-233351">
              <a:buFont typeface="Lucida Grande"/>
              <a:buChar char="­"/>
              <a:defRPr sz="1600">
                <a:latin typeface="Arial" panose="020B0604020202020204" pitchFamily="34" charset="0"/>
                <a:cs typeface="Arial" panose="020B0604020202020204" pitchFamily="34" charset="0"/>
              </a:defRPr>
            </a:lvl3pPr>
            <a:lvl4pPr marL="1025474" indent="-223828">
              <a:buFont typeface="Arial"/>
              <a:buChar char="•"/>
              <a:defRPr sz="1400">
                <a:latin typeface="Arial" panose="020B0604020202020204" pitchFamily="34" charset="0"/>
                <a:cs typeface="Arial" panose="020B0604020202020204" pitchFamily="34" charset="0"/>
              </a:defRPr>
            </a:lvl4pPr>
            <a:lvl5pPr marL="1258826" indent="-233351">
              <a:defRPr sz="14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58637"/>
            <a:ext cx="4038600" cy="3035986"/>
          </a:xfrm>
        </p:spPr>
        <p:txBody>
          <a:bodyPr>
            <a:normAutofit/>
          </a:bodyPr>
          <a:lstStyle>
            <a:lvl1pPr marL="0" indent="0">
              <a:buNone/>
              <a:defRPr sz="2000" b="0" i="0">
                <a:latin typeface="Arial" panose="020B0604020202020204" pitchFamily="34" charset="0"/>
                <a:cs typeface="Arial" panose="020B0604020202020204" pitchFamily="34" charset="0"/>
              </a:defRPr>
            </a:lvl1pPr>
            <a:lvl2pPr marL="457178" indent="-223828">
              <a:buFont typeface="Arial"/>
              <a:buChar char="•"/>
              <a:defRPr sz="1800">
                <a:latin typeface="Arial" panose="020B0604020202020204" pitchFamily="34" charset="0"/>
                <a:cs typeface="Arial" panose="020B0604020202020204" pitchFamily="34" charset="0"/>
              </a:defRPr>
            </a:lvl2pPr>
            <a:lvl3pPr marL="801648" indent="-233351">
              <a:buFont typeface="Lucida Grande"/>
              <a:buChar char="­"/>
              <a:defRPr sz="1600">
                <a:latin typeface="Arial" panose="020B0604020202020204" pitchFamily="34" charset="0"/>
                <a:cs typeface="Arial" panose="020B0604020202020204" pitchFamily="34" charset="0"/>
              </a:defRPr>
            </a:lvl3pPr>
            <a:lvl4pPr marL="1025474" indent="-223828">
              <a:buFont typeface="Arial"/>
              <a:buChar char="•"/>
              <a:defRPr sz="1400">
                <a:latin typeface="Arial" panose="020B0604020202020204" pitchFamily="34" charset="0"/>
                <a:cs typeface="Arial" panose="020B0604020202020204" pitchFamily="34" charset="0"/>
              </a:defRPr>
            </a:lvl4pPr>
            <a:lvl5pPr marL="1258826" indent="-233351">
              <a:defRPr sz="14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84598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5" name="Slide Number Placeholder 5"/>
          <p:cNvSpPr txBox="1">
            <a:spLocks/>
          </p:cNvSpPr>
          <p:nvPr/>
        </p:nvSpPr>
        <p:spPr>
          <a:xfrm>
            <a:off x="484188" y="397669"/>
            <a:ext cx="2133600" cy="273844"/>
          </a:xfrm>
          <a:prstGeom prst="rect">
            <a:avLst/>
          </a:prstGeom>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fld id="{A3C38BD3-6F57-4BCB-AB9D-E4000646B4B5}" type="slidenum">
              <a:rPr lang="en-US" altLang="de-DE" sz="1200" smtClean="0">
                <a:solidFill>
                  <a:srgbClr val="0D0D0D"/>
                </a:solidFill>
                <a:latin typeface="Theinhardt Thin" pitchFamily="34" charset="0"/>
                <a:cs typeface="Arial" pitchFamily="34" charset="0"/>
              </a:rPr>
              <a:pPr eaLnBrk="1" fontAlgn="base" hangingPunct="1">
                <a:spcBef>
                  <a:spcPct val="0"/>
                </a:spcBef>
                <a:spcAft>
                  <a:spcPct val="0"/>
                </a:spcAft>
                <a:defRPr/>
              </a:pPr>
              <a:t>‹Nr.›</a:t>
            </a:fld>
            <a:endParaRPr lang="en-US" altLang="de-DE" sz="1200" smtClean="0">
              <a:solidFill>
                <a:srgbClr val="0D0D0D"/>
              </a:solidFill>
              <a:latin typeface="Theinhardt Thin" pitchFamily="34" charset="0"/>
              <a:cs typeface="Arial" pitchFamily="34" charset="0"/>
            </a:endParaRPr>
          </a:p>
        </p:txBody>
      </p:sp>
      <p:pic>
        <p:nvPicPr>
          <p:cNvPr id="6" name="Picture 4" descr="arrow_logo_black.wmf"/>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762878" y="4656541"/>
            <a:ext cx="960439" cy="1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4"/>
          <p:cNvCxnSpPr/>
          <p:nvPr userDrawn="1"/>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3" descr="arrow_logo_white.wm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black">
          <a:xfrm>
            <a:off x="7766049" y="4656541"/>
            <a:ext cx="958851" cy="15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22660"/>
            <a:ext cx="8229600" cy="895350"/>
          </a:xfrm>
        </p:spPr>
        <p:txBody>
          <a:bodyPr/>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558637"/>
            <a:ext cx="4038600" cy="3035986"/>
          </a:xfrm>
        </p:spPr>
        <p:txBody>
          <a:bodyPr>
            <a:normAutofit/>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558637"/>
            <a:ext cx="4038600" cy="3035986"/>
          </a:xfrm>
        </p:spPr>
        <p:txBody>
          <a:bodyPr>
            <a:normAutofit/>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5072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Slide Number Placeholder 5"/>
          <p:cNvSpPr txBox="1">
            <a:spLocks/>
          </p:cNvSpPr>
          <p:nvPr/>
        </p:nvSpPr>
        <p:spPr>
          <a:xfrm>
            <a:off x="484188" y="397669"/>
            <a:ext cx="2133600" cy="273844"/>
          </a:xfrm>
          <a:prstGeom prst="rect">
            <a:avLst/>
          </a:prstGeom>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fld id="{6284B94F-C2E8-4B9F-83C1-CA7AD46782B4}" type="slidenum">
              <a:rPr lang="en-US" altLang="de-DE" sz="1200" smtClean="0">
                <a:solidFill>
                  <a:srgbClr val="0D0D0D"/>
                </a:solidFill>
                <a:latin typeface="Theinhardt Thin" pitchFamily="34" charset="0"/>
                <a:cs typeface="Arial" pitchFamily="34" charset="0"/>
              </a:rPr>
              <a:pPr eaLnBrk="1" fontAlgn="base" hangingPunct="1">
                <a:spcBef>
                  <a:spcPct val="0"/>
                </a:spcBef>
                <a:spcAft>
                  <a:spcPct val="0"/>
                </a:spcAft>
                <a:defRPr/>
              </a:pPr>
              <a:t>‹Nr.›</a:t>
            </a:fld>
            <a:endParaRPr lang="en-US" altLang="de-DE" sz="1200" smtClean="0">
              <a:solidFill>
                <a:srgbClr val="0D0D0D"/>
              </a:solidFill>
              <a:latin typeface="Theinhardt Thin" pitchFamily="34" charset="0"/>
              <a:cs typeface="Arial" pitchFamily="34" charset="0"/>
            </a:endParaRPr>
          </a:p>
        </p:txBody>
      </p:sp>
      <p:pic>
        <p:nvPicPr>
          <p:cNvPr id="4" name="Picture 5" descr="arrow_logo_black.wmf"/>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762878" y="4656541"/>
            <a:ext cx="960439" cy="1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5"/>
          <p:cNvCxnSpPr/>
          <p:nvPr userDrawn="1"/>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Picture 3" descr="arrow_logo_white.wm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black">
          <a:xfrm>
            <a:off x="7766049" y="4656541"/>
            <a:ext cx="958851" cy="15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522660"/>
            <a:ext cx="8229600" cy="89535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32129468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484188" y="397669"/>
            <a:ext cx="2133600" cy="273844"/>
          </a:xfrm>
          <a:prstGeom prst="rect">
            <a:avLst/>
          </a:prstGeom>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fld id="{E650821C-D7EB-4F56-8552-BB0F55B5297A}" type="slidenum">
              <a:rPr lang="en-US" altLang="de-DE" sz="1200" smtClean="0">
                <a:solidFill>
                  <a:srgbClr val="0D0D0D"/>
                </a:solidFill>
                <a:latin typeface="Theinhardt Thin" pitchFamily="34" charset="0"/>
                <a:cs typeface="Arial" pitchFamily="34" charset="0"/>
              </a:rPr>
              <a:pPr eaLnBrk="1" fontAlgn="base" hangingPunct="1">
                <a:spcBef>
                  <a:spcPct val="0"/>
                </a:spcBef>
                <a:spcAft>
                  <a:spcPct val="0"/>
                </a:spcAft>
                <a:defRPr/>
              </a:pPr>
              <a:t>‹Nr.›</a:t>
            </a:fld>
            <a:endParaRPr lang="en-US" altLang="de-DE" sz="1200" smtClean="0">
              <a:solidFill>
                <a:srgbClr val="0D0D0D"/>
              </a:solidFill>
              <a:latin typeface="Theinhardt Thin" pitchFamily="34" charset="0"/>
              <a:cs typeface="Arial" pitchFamily="34" charset="0"/>
            </a:endParaRPr>
          </a:p>
        </p:txBody>
      </p:sp>
      <p:pic>
        <p:nvPicPr>
          <p:cNvPr id="3" name="Picture 5" descr="arrow_logo_black.wmf"/>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762878" y="4656541"/>
            <a:ext cx="960439" cy="1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4"/>
          <p:cNvCxnSpPr/>
          <p:nvPr userDrawn="1"/>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5" name="Picture 3" descr="arrow_logo_white.wm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black">
          <a:xfrm>
            <a:off x="7766049" y="4656541"/>
            <a:ext cx="958851" cy="15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530568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lide Number Placeholder 5"/>
          <p:cNvSpPr txBox="1">
            <a:spLocks/>
          </p:cNvSpPr>
          <p:nvPr/>
        </p:nvSpPr>
        <p:spPr>
          <a:xfrm>
            <a:off x="484188" y="397669"/>
            <a:ext cx="2133600" cy="273844"/>
          </a:xfrm>
          <a:prstGeom prst="rect">
            <a:avLst/>
          </a:prstGeom>
        </p:spPr>
        <p:txBody>
          <a:bodyPr anchor="ct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defTabSz="4572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fontAlgn="base" hangingPunct="1">
              <a:spcBef>
                <a:spcPct val="0"/>
              </a:spcBef>
              <a:spcAft>
                <a:spcPct val="0"/>
              </a:spcAft>
              <a:defRPr/>
            </a:pPr>
            <a:fld id="{B3B90BCB-DA0B-4C90-B10A-E5D4D86B9AE8}" type="slidenum">
              <a:rPr lang="en-US" altLang="de-DE" sz="1200" smtClean="0">
                <a:solidFill>
                  <a:srgbClr val="0D0D0D"/>
                </a:solidFill>
                <a:latin typeface="Theinhardt Thin" pitchFamily="34" charset="0"/>
                <a:cs typeface="Arial" pitchFamily="34" charset="0"/>
              </a:rPr>
              <a:pPr eaLnBrk="1" fontAlgn="base" hangingPunct="1">
                <a:spcBef>
                  <a:spcPct val="0"/>
                </a:spcBef>
                <a:spcAft>
                  <a:spcPct val="0"/>
                </a:spcAft>
                <a:defRPr/>
              </a:pPr>
              <a:t>‹Nr.›</a:t>
            </a:fld>
            <a:endParaRPr lang="en-US" altLang="de-DE" sz="1200" smtClean="0">
              <a:solidFill>
                <a:srgbClr val="0D0D0D"/>
              </a:solidFill>
              <a:latin typeface="Theinhardt Thin" pitchFamily="34" charset="0"/>
              <a:cs typeface="Arial" pitchFamily="34" charset="0"/>
            </a:endParaRPr>
          </a:p>
        </p:txBody>
      </p:sp>
      <p:pic>
        <p:nvPicPr>
          <p:cNvPr id="6" name="Picture 4" descr="arrow_logo_black.wmf"/>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7762878" y="4656541"/>
            <a:ext cx="960439" cy="1583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4"/>
          <p:cNvCxnSpPr/>
          <p:nvPr userDrawn="1"/>
        </p:nvCxnSpPr>
        <p:spPr>
          <a:xfrm>
            <a:off x="554041" y="381000"/>
            <a:ext cx="8170863"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8" name="Picture 3" descr="arrow_logo_white.wmf"/>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black">
          <a:xfrm>
            <a:off x="7766049" y="4656541"/>
            <a:ext cx="958851" cy="1547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09319" y="923372"/>
            <a:ext cx="4216036" cy="700737"/>
          </a:xfrm>
        </p:spPr>
        <p:txBody>
          <a:bodyPr anchor="t">
            <a:noAutofit/>
          </a:bodyPr>
          <a:lstStyle>
            <a:lvl1pPr algn="l">
              <a:defRPr sz="24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554185" y="1031081"/>
            <a:ext cx="3794607" cy="3086100"/>
          </a:xfrm>
        </p:spPr>
        <p:txBody>
          <a:bodyPr rtlCol="0">
            <a:normAutofit/>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4509319" y="1661120"/>
            <a:ext cx="4216036" cy="2456067"/>
          </a:xfrm>
        </p:spPr>
        <p:txBody>
          <a:bodyPr>
            <a:normAutofit/>
          </a:bodyPr>
          <a:lstStyle>
            <a:lvl1pPr marL="0" indent="0">
              <a:buNone/>
              <a:defRPr sz="20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50152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7753"/>
            <a:ext cx="8229600" cy="891540"/>
          </a:xfrm>
        </p:spPr>
        <p:txBody>
          <a:bodyPr>
            <a:normAutofit/>
          </a:bodyPr>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457200" y="1749142"/>
            <a:ext cx="8229600" cy="2810849"/>
          </a:xfrm>
        </p:spPr>
        <p:txBody>
          <a:bodyPr/>
          <a:lstStyle>
            <a:lvl1pPr marL="230177" indent="-230177">
              <a:defRPr/>
            </a:lvl1pPr>
            <a:lvl2pPr marL="569884" indent="-285737">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7" name="Straight Connector 6"/>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pic>
        <p:nvPicPr>
          <p:cNvPr id="9" name="Picture 8" descr="arrow_logo_black.wmf"/>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7765235" y="4584539"/>
            <a:ext cx="960120" cy="210312"/>
          </a:xfrm>
          <a:prstGeom prst="rect">
            <a:avLst/>
          </a:prstGeom>
        </p:spPr>
      </p:pic>
    </p:spTree>
    <p:extLst>
      <p:ext uri="{BB962C8B-B14F-4D97-AF65-F5344CB8AC3E}">
        <p14:creationId xmlns:p14="http://schemas.microsoft.com/office/powerpoint/2010/main" val="18388531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58637"/>
            <a:ext cx="4038600" cy="303598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58637"/>
            <a:ext cx="4038600" cy="3035986"/>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pic>
        <p:nvPicPr>
          <p:cNvPr id="10" name="Picture 9" descr="arrow_logo_black.wmf"/>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7765235" y="4584539"/>
            <a:ext cx="960120" cy="210312"/>
          </a:xfrm>
          <a:prstGeom prst="rect">
            <a:avLst/>
          </a:prstGeom>
        </p:spPr>
      </p:pic>
    </p:spTree>
    <p:extLst>
      <p:ext uri="{BB962C8B-B14F-4D97-AF65-F5344CB8AC3E}">
        <p14:creationId xmlns:p14="http://schemas.microsoft.com/office/powerpoint/2010/main" val="5119726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58637"/>
            <a:ext cx="4038600" cy="3035986"/>
          </a:xfrm>
        </p:spPr>
        <p:txBody>
          <a:bodyPr>
            <a:normAutofit/>
          </a:bodyPr>
          <a:lstStyle>
            <a:lvl1pPr marL="0" indent="0">
              <a:buFontTx/>
              <a:buNone/>
              <a:defRPr sz="2000" b="0" i="0">
                <a:latin typeface="Theinhardt Medium"/>
                <a:cs typeface="Theinhardt Medium"/>
              </a:defRPr>
            </a:lvl1pPr>
            <a:lvl2pPr marL="457178" indent="-225414">
              <a:buFont typeface="Arial"/>
              <a:buChar char="•"/>
              <a:defRPr sz="1800"/>
            </a:lvl2pPr>
            <a:lvl3pPr marL="796885" indent="-223828">
              <a:buFont typeface="Lucida Grande"/>
              <a:buChar char="­"/>
              <a:defRPr sz="1600"/>
            </a:lvl3pPr>
            <a:lvl4pPr marL="1028649" indent="-231764">
              <a:buFont typeface="Arial"/>
              <a:buChar char="•"/>
              <a:defRPr sz="1400"/>
            </a:lvl4pPr>
            <a:lvl5pPr marL="1254063" indent="-225414">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558637"/>
            <a:ext cx="4038600" cy="3035986"/>
          </a:xfrm>
        </p:spPr>
        <p:txBody>
          <a:bodyPr>
            <a:normAutofit/>
          </a:bodyPr>
          <a:lstStyle>
            <a:lvl1pPr marL="0" indent="0">
              <a:buFontTx/>
              <a:buNone/>
              <a:defRPr sz="2000" b="0" i="0">
                <a:latin typeface="Theinhardt Medium"/>
                <a:cs typeface="Theinhardt Medium"/>
              </a:defRPr>
            </a:lvl1pPr>
            <a:lvl2pPr marL="457178" indent="-225414">
              <a:buFont typeface="Arial"/>
              <a:buChar char="•"/>
              <a:defRPr sz="1800"/>
            </a:lvl2pPr>
            <a:lvl3pPr marL="796885" indent="-223828">
              <a:buFont typeface="Lucida Grande"/>
              <a:buChar char="­"/>
              <a:defRPr sz="1600"/>
            </a:lvl3pPr>
            <a:lvl4pPr marL="1028649" indent="-231764">
              <a:buFont typeface="Arial"/>
              <a:buChar char="•"/>
              <a:defRPr sz="1400"/>
            </a:lvl4pPr>
            <a:lvl5pPr marL="1254063" indent="-225414">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8" name="Straight Connector 7"/>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pic>
        <p:nvPicPr>
          <p:cNvPr id="10" name="Picture 9" descr="arrow_logo_black.wmf"/>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7765235" y="4584539"/>
            <a:ext cx="960120" cy="210312"/>
          </a:xfrm>
          <a:prstGeom prst="rect">
            <a:avLst/>
          </a:prstGeom>
        </p:spPr>
      </p:pic>
    </p:spTree>
    <p:extLst>
      <p:ext uri="{BB962C8B-B14F-4D97-AF65-F5344CB8AC3E}">
        <p14:creationId xmlns:p14="http://schemas.microsoft.com/office/powerpoint/2010/main" val="18156267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6" name="Straight Connector 5"/>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pic>
        <p:nvPicPr>
          <p:cNvPr id="9" name="Picture 8" descr="arrow_logo_black.wmf"/>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7765235" y="4584539"/>
            <a:ext cx="960120" cy="210312"/>
          </a:xfrm>
          <a:prstGeom prst="rect">
            <a:avLst/>
          </a:prstGeom>
        </p:spPr>
      </p:pic>
    </p:spTree>
    <p:extLst>
      <p:ext uri="{BB962C8B-B14F-4D97-AF65-F5344CB8AC3E}">
        <p14:creationId xmlns:p14="http://schemas.microsoft.com/office/powerpoint/2010/main" val="33237464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without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cxnSp>
        <p:nvCxnSpPr>
          <p:cNvPr id="6" name="Straight Connector 5"/>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495624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cxnSp>
        <p:nvCxnSpPr>
          <p:cNvPr id="5" name="Straight Connector 4"/>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pic>
        <p:nvPicPr>
          <p:cNvPr id="7" name="Picture 6" descr="arrow_logo_black.wmf"/>
          <p:cNvPicPr>
            <a:picLocks/>
          </p:cNvPicPr>
          <p:nvPr userDrawn="1"/>
        </p:nvPicPr>
        <p:blipFill>
          <a:blip r:embed="rId2">
            <a:extLst>
              <a:ext uri="{28A0092B-C50C-407E-A947-70E740481C1C}">
                <a14:useLocalDpi xmlns:a14="http://schemas.microsoft.com/office/drawing/2010/main" val="0"/>
              </a:ext>
            </a:extLst>
          </a:blip>
          <a:stretch>
            <a:fillRect/>
          </a:stretch>
        </p:blipFill>
        <p:spPr>
          <a:xfrm>
            <a:off x="7765235" y="4584539"/>
            <a:ext cx="960120" cy="210312"/>
          </a:xfrm>
          <a:prstGeom prst="rect">
            <a:avLst/>
          </a:prstGeom>
        </p:spPr>
      </p:pic>
    </p:spTree>
    <p:extLst>
      <p:ext uri="{BB962C8B-B14F-4D97-AF65-F5344CB8AC3E}">
        <p14:creationId xmlns:p14="http://schemas.microsoft.com/office/powerpoint/2010/main" val="42188111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inie oben">
    <p:spTree>
      <p:nvGrpSpPr>
        <p:cNvPr id="1" name=""/>
        <p:cNvGrpSpPr/>
        <p:nvPr/>
      </p:nvGrpSpPr>
      <p:grpSpPr>
        <a:xfrm>
          <a:off x="0" y="0"/>
          <a:ext cx="0" cy="0"/>
          <a:chOff x="0" y="0"/>
          <a:chExt cx="0" cy="0"/>
        </a:xfrm>
      </p:grpSpPr>
      <p:cxnSp>
        <p:nvCxnSpPr>
          <p:cNvPr id="5" name="Straight Connector 4"/>
          <p:cNvCxnSpPr/>
          <p:nvPr userDrawn="1"/>
        </p:nvCxnSpPr>
        <p:spPr>
          <a:xfrm>
            <a:off x="554183" y="381000"/>
            <a:ext cx="8171172" cy="0"/>
          </a:xfrm>
          <a:prstGeom prst="line">
            <a:avLst/>
          </a:prstGeom>
          <a:ln>
            <a:solidFill>
              <a:schemeClr val="tx1">
                <a:lumMod val="95000"/>
                <a:lumOff val="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509104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Total">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066402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75408"/>
            <a:ext cx="8229600" cy="894774"/>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841504"/>
            <a:ext cx="8229600" cy="275312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5020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8" r:id="rId4"/>
    <p:sldLayoutId id="2147483654" r:id="rId5"/>
    <p:sldLayoutId id="2147483669" r:id="rId6"/>
    <p:sldLayoutId id="2147483655" r:id="rId7"/>
    <p:sldLayoutId id="2147483668" r:id="rId8"/>
    <p:sldLayoutId id="2147483667" r:id="rId9"/>
    <p:sldLayoutId id="2147483657" r:id="rId10"/>
  </p:sldLayoutIdLst>
  <p:timing>
    <p:tnLst>
      <p:par>
        <p:cTn id="1" dur="indefinite" restart="never" nodeType="tmRoot"/>
      </p:par>
    </p:tnLst>
  </p:timing>
  <p:hf hdr="0" ftr="0" dt="0"/>
  <p:txStyles>
    <p:titleStyle>
      <a:lvl1pPr algn="l" defTabSz="457178" rtl="0" eaLnBrk="1" latinLnBrk="0" hangingPunct="1">
        <a:spcBef>
          <a:spcPct val="0"/>
        </a:spcBef>
        <a:buNone/>
        <a:defRPr sz="2400" b="0" i="0" kern="1200">
          <a:solidFill>
            <a:schemeClr val="tx1"/>
          </a:solidFill>
          <a:latin typeface="Segoe UI Light" panose="020B0502040204020203" pitchFamily="34" charset="0"/>
          <a:ea typeface="+mj-ea"/>
          <a:cs typeface="Segoe UI Light" panose="020B0502040204020203" pitchFamily="34" charset="0"/>
        </a:defRPr>
      </a:lvl1pPr>
    </p:titleStyle>
    <p:bodyStyle>
      <a:lvl1pPr marL="230177" indent="-230177" algn="l" defTabSz="457178" rtl="0" eaLnBrk="1" latinLnBrk="0" hangingPunct="1">
        <a:spcBef>
          <a:spcPts val="1000"/>
        </a:spcBef>
        <a:buFont typeface="Arial"/>
        <a:buChar char="•"/>
        <a:defRPr sz="2000" b="0" i="0" kern="1200">
          <a:solidFill>
            <a:schemeClr val="tx1"/>
          </a:solidFill>
          <a:latin typeface="Segoe UI Light" panose="020B0502040204020203" pitchFamily="34" charset="0"/>
          <a:ea typeface="+mn-ea"/>
          <a:cs typeface="Segoe UI Light" panose="020B0502040204020203" pitchFamily="34" charset="0"/>
        </a:defRPr>
      </a:lvl1pPr>
      <a:lvl2pPr marL="742913" indent="-285737" algn="l" defTabSz="457178" rtl="0" eaLnBrk="1" latinLnBrk="0" hangingPunct="1">
        <a:spcBef>
          <a:spcPct val="20000"/>
        </a:spcBef>
        <a:buFont typeface="Arial"/>
        <a:buChar char="–"/>
        <a:defRPr sz="1800" b="0" i="0" kern="1200">
          <a:solidFill>
            <a:schemeClr val="tx1"/>
          </a:solidFill>
          <a:latin typeface="Segoe UI Light" panose="020B0502040204020203" pitchFamily="34" charset="0"/>
          <a:ea typeface="+mn-ea"/>
          <a:cs typeface="Segoe UI Light" panose="020B0502040204020203" pitchFamily="34" charset="0"/>
        </a:defRPr>
      </a:lvl2pPr>
      <a:lvl3pPr marL="1142942" indent="-228589" algn="l" defTabSz="457178" rtl="0" eaLnBrk="1" latinLnBrk="0" hangingPunct="1">
        <a:spcBef>
          <a:spcPct val="20000"/>
        </a:spcBef>
        <a:buFont typeface="Arial"/>
        <a:buChar char="•"/>
        <a:defRPr sz="1600" b="0" i="0" kern="1200">
          <a:solidFill>
            <a:schemeClr val="tx1"/>
          </a:solidFill>
          <a:latin typeface="Segoe UI Light" panose="020B0502040204020203" pitchFamily="34" charset="0"/>
          <a:ea typeface="+mn-ea"/>
          <a:cs typeface="Segoe UI Light" panose="020B0502040204020203" pitchFamily="34" charset="0"/>
        </a:defRPr>
      </a:lvl3pPr>
      <a:lvl4pPr marL="1600120" indent="-228589" algn="l" defTabSz="457178" rtl="0" eaLnBrk="1" latinLnBrk="0" hangingPunct="1">
        <a:spcBef>
          <a:spcPct val="20000"/>
        </a:spcBef>
        <a:buFont typeface="Arial"/>
        <a:buChar char="–"/>
        <a:defRPr sz="1400" b="0" i="0" kern="1200">
          <a:solidFill>
            <a:schemeClr val="tx1"/>
          </a:solidFill>
          <a:latin typeface="Segoe UI Light" panose="020B0502040204020203" pitchFamily="34" charset="0"/>
          <a:ea typeface="+mn-ea"/>
          <a:cs typeface="Segoe UI Light" panose="020B0502040204020203" pitchFamily="34" charset="0"/>
        </a:defRPr>
      </a:lvl4pPr>
      <a:lvl5pPr marL="2057298" indent="-228589" algn="l" defTabSz="457178" rtl="0" eaLnBrk="1" latinLnBrk="0" hangingPunct="1">
        <a:spcBef>
          <a:spcPct val="20000"/>
        </a:spcBef>
        <a:buFont typeface="Arial"/>
        <a:buChar char="»"/>
        <a:defRPr sz="1400" b="0" i="0" kern="1200">
          <a:solidFill>
            <a:schemeClr val="tx1"/>
          </a:solidFill>
          <a:latin typeface="Segoe UI Light" panose="020B0502040204020203" pitchFamily="34" charset="0"/>
          <a:ea typeface="+mn-ea"/>
          <a:cs typeface="Segoe UI Light" panose="020B0502040204020203" pitchFamily="34" charset="0"/>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2"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15541"/>
            <a:ext cx="822960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de-DE" smtClean="0"/>
              <a:t>Click to edit Master title style</a:t>
            </a:r>
          </a:p>
        </p:txBody>
      </p:sp>
      <p:sp>
        <p:nvSpPr>
          <p:cNvPr id="1027" name="Text Placeholder 2"/>
          <p:cNvSpPr>
            <a:spLocks noGrp="1"/>
          </p:cNvSpPr>
          <p:nvPr>
            <p:ph type="body" idx="1"/>
          </p:nvPr>
        </p:nvSpPr>
        <p:spPr bwMode="auto">
          <a:xfrm>
            <a:off x="457200" y="1563294"/>
            <a:ext cx="8229600" cy="275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Tree>
    <p:extLst>
      <p:ext uri="{BB962C8B-B14F-4D97-AF65-F5344CB8AC3E}">
        <p14:creationId xmlns:p14="http://schemas.microsoft.com/office/powerpoint/2010/main" val="62505573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Lst>
  <p:timing>
    <p:tnLst>
      <p:par>
        <p:cTn id="1" dur="indefinite" restart="never" nodeType="tmRoot"/>
      </p:par>
    </p:tnLst>
  </p:timing>
  <p:hf hdr="0" ftr="0" dt="0"/>
  <p:txStyles>
    <p:titleStyle>
      <a:lvl1pPr algn="l" defTabSz="457178" rtl="0" eaLnBrk="0" fontAlgn="base" hangingPunct="0">
        <a:spcBef>
          <a:spcPct val="0"/>
        </a:spcBef>
        <a:spcAft>
          <a:spcPct val="0"/>
        </a:spcAft>
        <a:defRPr sz="2400" kern="1200">
          <a:solidFill>
            <a:schemeClr val="bg1"/>
          </a:solidFill>
          <a:latin typeface="Arial" panose="020B0604020202020204" pitchFamily="34" charset="0"/>
          <a:ea typeface="ＭＳ Ｐゴシック" pitchFamily="34" charset="-128"/>
          <a:cs typeface="Arial" panose="020B0604020202020204" pitchFamily="34" charset="0"/>
        </a:defRPr>
      </a:lvl1pPr>
      <a:lvl2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2pPr>
      <a:lvl3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3pPr>
      <a:lvl4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4pPr>
      <a:lvl5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5pPr>
      <a:lvl6pPr marL="457178"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6pPr>
      <a:lvl7pPr marL="914354"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7pPr>
      <a:lvl8pPr marL="1371532"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8pPr>
      <a:lvl9pPr marL="1828709"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9pPr>
    </p:titleStyle>
    <p:bodyStyle>
      <a:lvl1pPr marL="230177" indent="-230177" algn="l" defTabSz="457178" rtl="0" eaLnBrk="0" fontAlgn="base" hangingPunct="0">
        <a:spcBef>
          <a:spcPts val="1000"/>
        </a:spcBef>
        <a:spcAft>
          <a:spcPct val="0"/>
        </a:spcAft>
        <a:buFont typeface="Arial" pitchFamily="34" charset="0"/>
        <a:buChar char="•"/>
        <a:defRPr sz="2000" kern="1200">
          <a:solidFill>
            <a:schemeClr val="bg1"/>
          </a:solidFill>
          <a:latin typeface="Arial" panose="020B0604020202020204" pitchFamily="34" charset="0"/>
          <a:ea typeface="ＭＳ Ｐゴシック" pitchFamily="34" charset="-128"/>
          <a:cs typeface="Arial" panose="020B0604020202020204" pitchFamily="34" charset="0"/>
        </a:defRPr>
      </a:lvl1pPr>
      <a:lvl2pPr marL="742913" indent="-285737" algn="l" defTabSz="457178" rtl="0" eaLnBrk="0" fontAlgn="base" hangingPunct="0">
        <a:spcBef>
          <a:spcPct val="20000"/>
        </a:spcBef>
        <a:spcAft>
          <a:spcPct val="0"/>
        </a:spcAft>
        <a:buFont typeface="Arial" pitchFamily="34" charset="0"/>
        <a:buChar char="–"/>
        <a:defRPr kern="1200">
          <a:solidFill>
            <a:schemeClr val="bg1"/>
          </a:solidFill>
          <a:latin typeface="Arial" panose="020B0604020202020204" pitchFamily="34" charset="0"/>
          <a:ea typeface="ＭＳ Ｐゴシック" pitchFamily="34" charset="-128"/>
          <a:cs typeface="Arial" panose="020B0604020202020204" pitchFamily="34" charset="0"/>
        </a:defRPr>
      </a:lvl2pPr>
      <a:lvl3pPr marL="1142942" indent="-228589" algn="l" defTabSz="457178" rtl="0" eaLnBrk="0" fontAlgn="base" hangingPunct="0">
        <a:spcBef>
          <a:spcPct val="20000"/>
        </a:spcBef>
        <a:spcAft>
          <a:spcPct val="0"/>
        </a:spcAft>
        <a:buFont typeface="Arial" pitchFamily="34" charset="0"/>
        <a:buChar char="•"/>
        <a:defRPr sz="1600" kern="1200">
          <a:solidFill>
            <a:schemeClr val="bg1"/>
          </a:solidFill>
          <a:latin typeface="Arial" panose="020B0604020202020204" pitchFamily="34" charset="0"/>
          <a:ea typeface="ＭＳ Ｐゴシック" pitchFamily="34" charset="-128"/>
          <a:cs typeface="Arial" panose="020B0604020202020204" pitchFamily="34" charset="0"/>
        </a:defRPr>
      </a:lvl3pPr>
      <a:lvl4pPr marL="1600120" indent="-228589" algn="l" defTabSz="457178" rtl="0" eaLnBrk="0" fontAlgn="base" hangingPunct="0">
        <a:spcBef>
          <a:spcPct val="20000"/>
        </a:spcBef>
        <a:spcAft>
          <a:spcPct val="0"/>
        </a:spcAft>
        <a:buFont typeface="Arial" pitchFamily="34" charset="0"/>
        <a:buChar char="–"/>
        <a:defRPr sz="1400" kern="1200">
          <a:solidFill>
            <a:schemeClr val="bg1"/>
          </a:solidFill>
          <a:latin typeface="Arial" panose="020B0604020202020204" pitchFamily="34" charset="0"/>
          <a:ea typeface="ＭＳ Ｐゴシック" pitchFamily="34" charset="-128"/>
          <a:cs typeface="Arial" panose="020B0604020202020204" pitchFamily="34" charset="0"/>
        </a:defRPr>
      </a:lvl4pPr>
      <a:lvl5pPr marL="2057298" indent="-228589" algn="l" defTabSz="457178" rtl="0" eaLnBrk="0" fontAlgn="base" hangingPunct="0">
        <a:spcBef>
          <a:spcPct val="20000"/>
        </a:spcBef>
        <a:spcAft>
          <a:spcPct val="0"/>
        </a:spcAft>
        <a:buFont typeface="Arial" pitchFamily="34" charset="0"/>
        <a:buChar char="»"/>
        <a:defRPr sz="1400" kern="1200">
          <a:solidFill>
            <a:schemeClr val="bg1"/>
          </a:solidFill>
          <a:latin typeface="Arial" panose="020B0604020202020204" pitchFamily="34" charset="0"/>
          <a:ea typeface="ＭＳ Ｐゴシック" pitchFamily="34" charset="-128"/>
          <a:cs typeface="Arial" panose="020B0604020202020204" pitchFamily="34" charset="0"/>
        </a:defRPr>
      </a:lvl5pPr>
      <a:lvl6pPr marL="2514474" indent="-228589" algn="l" defTabSz="457178" rtl="0" eaLnBrk="1" latinLnBrk="0" hangingPunct="1">
        <a:spcBef>
          <a:spcPct val="20000"/>
        </a:spcBef>
        <a:buFont typeface="Arial"/>
        <a:buChar char="•"/>
        <a:defRPr sz="2000" kern="1200">
          <a:solidFill>
            <a:schemeClr val="tx1"/>
          </a:solidFill>
          <a:latin typeface="+mn-lt"/>
          <a:ea typeface="+mn-ea"/>
          <a:cs typeface="+mn-cs"/>
        </a:defRPr>
      </a:lvl6pPr>
      <a:lvl7pPr marL="2971652" indent="-228589" algn="l" defTabSz="457178" rtl="0" eaLnBrk="1" latinLnBrk="0" hangingPunct="1">
        <a:spcBef>
          <a:spcPct val="20000"/>
        </a:spcBef>
        <a:buFont typeface="Arial"/>
        <a:buChar char="•"/>
        <a:defRPr sz="2000" kern="1200">
          <a:solidFill>
            <a:schemeClr val="tx1"/>
          </a:solidFill>
          <a:latin typeface="+mn-lt"/>
          <a:ea typeface="+mn-ea"/>
          <a:cs typeface="+mn-cs"/>
        </a:defRPr>
      </a:lvl7pPr>
      <a:lvl8pPr marL="3428829" indent="-228589" algn="l" defTabSz="457178" rtl="0" eaLnBrk="1" latinLnBrk="0" hangingPunct="1">
        <a:spcBef>
          <a:spcPct val="20000"/>
        </a:spcBef>
        <a:buFont typeface="Arial"/>
        <a:buChar char="•"/>
        <a:defRPr sz="2000" kern="1200">
          <a:solidFill>
            <a:schemeClr val="tx1"/>
          </a:solidFill>
          <a:latin typeface="+mn-lt"/>
          <a:ea typeface="+mn-ea"/>
          <a:cs typeface="+mn-cs"/>
        </a:defRPr>
      </a:lvl8pPr>
      <a:lvl9pPr marL="3886006" indent="-228589" algn="l" defTabSz="457178"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78" rtl="0" eaLnBrk="1" latinLnBrk="0" hangingPunct="1">
        <a:defRPr sz="1800" kern="1200">
          <a:solidFill>
            <a:schemeClr val="tx1"/>
          </a:solidFill>
          <a:latin typeface="+mn-lt"/>
          <a:ea typeface="+mn-ea"/>
          <a:cs typeface="+mn-cs"/>
        </a:defRPr>
      </a:lvl1pPr>
      <a:lvl2pPr marL="457178" algn="l" defTabSz="457178" rtl="0" eaLnBrk="1" latinLnBrk="0" hangingPunct="1">
        <a:defRPr sz="1800" kern="1200">
          <a:solidFill>
            <a:schemeClr val="tx1"/>
          </a:solidFill>
          <a:latin typeface="+mn-lt"/>
          <a:ea typeface="+mn-ea"/>
          <a:cs typeface="+mn-cs"/>
        </a:defRPr>
      </a:lvl2pPr>
      <a:lvl3pPr marL="914354" algn="l" defTabSz="457178" rtl="0" eaLnBrk="1" latinLnBrk="0" hangingPunct="1">
        <a:defRPr sz="1800" kern="1200">
          <a:solidFill>
            <a:schemeClr val="tx1"/>
          </a:solidFill>
          <a:latin typeface="+mn-lt"/>
          <a:ea typeface="+mn-ea"/>
          <a:cs typeface="+mn-cs"/>
        </a:defRPr>
      </a:lvl3pPr>
      <a:lvl4pPr marL="1371532" algn="l" defTabSz="457178" rtl="0" eaLnBrk="1" latinLnBrk="0" hangingPunct="1">
        <a:defRPr sz="1800" kern="1200">
          <a:solidFill>
            <a:schemeClr val="tx1"/>
          </a:solidFill>
          <a:latin typeface="+mn-lt"/>
          <a:ea typeface="+mn-ea"/>
          <a:cs typeface="+mn-cs"/>
        </a:defRPr>
      </a:lvl4pPr>
      <a:lvl5pPr marL="1828709" algn="l" defTabSz="457178" rtl="0" eaLnBrk="1" latinLnBrk="0" hangingPunct="1">
        <a:defRPr sz="1800" kern="1200">
          <a:solidFill>
            <a:schemeClr val="tx1"/>
          </a:solidFill>
          <a:latin typeface="+mn-lt"/>
          <a:ea typeface="+mn-ea"/>
          <a:cs typeface="+mn-cs"/>
        </a:defRPr>
      </a:lvl5pPr>
      <a:lvl6pPr marL="2285886" algn="l" defTabSz="457178" rtl="0" eaLnBrk="1" latinLnBrk="0" hangingPunct="1">
        <a:defRPr sz="1800" kern="1200">
          <a:solidFill>
            <a:schemeClr val="tx1"/>
          </a:solidFill>
          <a:latin typeface="+mn-lt"/>
          <a:ea typeface="+mn-ea"/>
          <a:cs typeface="+mn-cs"/>
        </a:defRPr>
      </a:lvl6pPr>
      <a:lvl7pPr marL="2743062" algn="l" defTabSz="457178" rtl="0" eaLnBrk="1" latinLnBrk="0" hangingPunct="1">
        <a:defRPr sz="1800" kern="1200">
          <a:solidFill>
            <a:schemeClr val="tx1"/>
          </a:solidFill>
          <a:latin typeface="+mn-lt"/>
          <a:ea typeface="+mn-ea"/>
          <a:cs typeface="+mn-cs"/>
        </a:defRPr>
      </a:lvl7pPr>
      <a:lvl8pPr marL="3200240" algn="l" defTabSz="457178" rtl="0" eaLnBrk="1" latinLnBrk="0" hangingPunct="1">
        <a:defRPr sz="1800" kern="1200">
          <a:solidFill>
            <a:schemeClr val="tx1"/>
          </a:solidFill>
          <a:latin typeface="+mn-lt"/>
          <a:ea typeface="+mn-ea"/>
          <a:cs typeface="+mn-cs"/>
        </a:defRPr>
      </a:lvl8pPr>
      <a:lvl9pPr marL="3657418" algn="l" defTabSz="4571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image" Target="../media/image2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gif"/></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801" y="414642"/>
            <a:ext cx="8241555" cy="2266929"/>
          </a:xfrm>
        </p:spPr>
        <p:txBody>
          <a:bodyPr>
            <a:normAutofit/>
          </a:bodyPr>
          <a:lstStyle/>
          <a:p>
            <a:r>
              <a:rPr lang="en-US" dirty="0" smtClean="0">
                <a:solidFill>
                  <a:srgbClr val="92D050"/>
                </a:solidFill>
              </a:rPr>
              <a:t>Arrow </a:t>
            </a:r>
            <a:r>
              <a:rPr lang="en-US" smtClean="0">
                <a:solidFill>
                  <a:srgbClr val="92D050"/>
                </a:solidFill>
              </a:rPr>
              <a:t>ECS Training</a:t>
            </a:r>
            <a:br>
              <a:rPr lang="en-US" smtClean="0">
                <a:solidFill>
                  <a:srgbClr val="92D050"/>
                </a:solidFill>
              </a:rPr>
            </a:br>
            <a:r>
              <a:rPr lang="en-US" smtClean="0">
                <a:solidFill>
                  <a:srgbClr val="92D050"/>
                </a:solidFill>
              </a:rPr>
              <a:t/>
            </a:r>
            <a:br>
              <a:rPr lang="en-US" smtClean="0">
                <a:solidFill>
                  <a:srgbClr val="92D050"/>
                </a:solidFill>
              </a:rPr>
            </a:br>
            <a:endParaRPr lang="en-US" sz="2000" dirty="0">
              <a:solidFill>
                <a:srgbClr val="92D050"/>
              </a:solidFill>
            </a:endParaRPr>
          </a:p>
        </p:txBody>
      </p:sp>
      <p:sp>
        <p:nvSpPr>
          <p:cNvPr id="3" name="Subtitle 2"/>
          <p:cNvSpPr>
            <a:spLocks noGrp="1"/>
          </p:cNvSpPr>
          <p:nvPr>
            <p:ph type="subTitle" idx="1"/>
          </p:nvPr>
        </p:nvSpPr>
        <p:spPr>
          <a:xfrm>
            <a:off x="483805" y="1427149"/>
            <a:ext cx="8532008" cy="2801954"/>
          </a:xfrm>
        </p:spPr>
        <p:txBody>
          <a:bodyPr>
            <a:noAutofit/>
          </a:bodyPr>
          <a:lstStyle/>
          <a:p>
            <a:r>
              <a:rPr lang="en-US" sz="2400" smtClean="0">
                <a:solidFill>
                  <a:srgbClr val="92D050"/>
                </a:solidFill>
              </a:rPr>
              <a:t>Windows Server 2016: Die Neuerungen im Überblick</a:t>
            </a:r>
            <a:endParaRPr lang="en-US" sz="2400" dirty="0" smtClean="0">
              <a:solidFill>
                <a:srgbClr val="92D050"/>
              </a:solidFill>
            </a:endParaRPr>
          </a:p>
          <a:p>
            <a:r>
              <a:rPr lang="en-US" sz="2400" smtClean="0"/>
              <a:t>Bei technischen Problemen mit GoToMeeting kontaktieren Sie: </a:t>
            </a:r>
          </a:p>
          <a:p>
            <a:r>
              <a:rPr lang="en-US" sz="2400" b="1" smtClean="0"/>
              <a:t>vclsupport@arrowecs.de</a:t>
            </a:r>
            <a:endParaRPr lang="en-US" sz="2400" b="1" dirty="0" smtClean="0"/>
          </a:p>
        </p:txBody>
      </p:sp>
    </p:spTree>
    <p:extLst>
      <p:ext uri="{BB962C8B-B14F-4D97-AF65-F5344CB8AC3E}">
        <p14:creationId xmlns:p14="http://schemas.microsoft.com/office/powerpoint/2010/main" val="6285025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95300" y="381492"/>
            <a:ext cx="8229600" cy="894774"/>
          </a:xfrm>
        </p:spPr>
        <p:txBody>
          <a:bodyPr/>
          <a:lstStyle/>
          <a:p>
            <a:r>
              <a:rPr lang="en-US" smtClean="0"/>
              <a:t>Codename: Redstone</a:t>
            </a:r>
            <a:endParaRPr lang="de-DE"/>
          </a:p>
        </p:txBody>
      </p:sp>
      <p:pic>
        <p:nvPicPr>
          <p:cNvPr id="3" name="Grafik 2"/>
          <p:cNvPicPr>
            <a:picLocks noChangeAspect="1"/>
          </p:cNvPicPr>
          <p:nvPr/>
        </p:nvPicPr>
        <p:blipFill>
          <a:blip r:embed="rId3"/>
          <a:stretch>
            <a:fillRect/>
          </a:stretch>
        </p:blipFill>
        <p:spPr>
          <a:xfrm>
            <a:off x="7334877" y="514758"/>
            <a:ext cx="1390023" cy="1258163"/>
          </a:xfrm>
          <a:prstGeom prst="rect">
            <a:avLst/>
          </a:prstGeom>
        </p:spPr>
      </p:pic>
      <p:sp>
        <p:nvSpPr>
          <p:cNvPr id="5" name="Textfeld 4"/>
          <p:cNvSpPr txBox="1"/>
          <p:nvPr/>
        </p:nvSpPr>
        <p:spPr>
          <a:xfrm>
            <a:off x="571500" y="1164045"/>
            <a:ext cx="8229600" cy="383181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Neues Lizenzmodell</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Installationsoption: </a:t>
            </a:r>
            <a:r>
              <a:rPr lang="en-US" b="1" smtClean="0">
                <a:solidFill>
                  <a:srgbClr val="FF0000"/>
                </a:solidFill>
                <a:latin typeface="Segoe UI Light" panose="020B0502040204020203" pitchFamily="34" charset="0"/>
                <a:cs typeface="Segoe UI Light" panose="020B0502040204020203" pitchFamily="34" charset="0"/>
              </a:rPr>
              <a:t>Nano Server</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Hyper-V Verbesserungen</a:t>
            </a:r>
          </a:p>
          <a:p>
            <a:pPr marL="742950" lvl="1"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"Nested virtualization"</a:t>
            </a:r>
          </a:p>
          <a:p>
            <a:pPr marL="742950" lvl="1"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Shielded VMS</a:t>
            </a:r>
          </a:p>
          <a:p>
            <a:pPr marL="742950" lvl="1" indent="-285750">
              <a:lnSpc>
                <a:spcPct val="150000"/>
              </a:lnSpc>
              <a:buFont typeface="Arial" panose="020B0604020202020204" pitchFamily="34" charset="0"/>
              <a:buChar char="•"/>
            </a:pPr>
            <a:r>
              <a:rPr lang="en-US" b="1" smtClean="0">
                <a:solidFill>
                  <a:srgbClr val="FF0000"/>
                </a:solidFill>
                <a:latin typeface="Segoe UI Light" panose="020B0502040204020203" pitchFamily="34" charset="0"/>
                <a:cs typeface="Segoe UI Light" panose="020B0502040204020203" pitchFamily="34" charset="0"/>
              </a:rPr>
              <a:t>Miniaturisierter Host (und VMs</a:t>
            </a:r>
            <a:r>
              <a:rPr lang="en-US" smtClean="0">
                <a:latin typeface="Segoe UI Light" panose="020B0502040204020203" pitchFamily="34" charset="0"/>
                <a:cs typeface="Segoe UI Light" panose="020B0502040204020203" pitchFamily="34" charset="0"/>
              </a:rPr>
              <a:t>)</a:t>
            </a:r>
            <a:endParaRPr lang="en-US" smtClean="0">
              <a:latin typeface="Segoe UI Light" panose="020B0502040204020203" pitchFamily="34" charset="0"/>
              <a:cs typeface="Segoe UI Light" panose="020B0502040204020203" pitchFamily="34" charset="0"/>
              <a:sym typeface="Wingdings" panose="05000000000000000000" pitchFamily="2" charset="2"/>
            </a:endParaRPr>
          </a:p>
          <a:p>
            <a:pPr marL="742950" lvl="1"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Rolling cluster upgrades </a:t>
            </a:r>
            <a:br>
              <a:rPr lang="en-US" smtClean="0">
                <a:latin typeface="Segoe UI Light" panose="020B0502040204020203" pitchFamily="34" charset="0"/>
                <a:cs typeface="Segoe UI Light" panose="020B0502040204020203" pitchFamily="34" charset="0"/>
              </a:rPr>
            </a:br>
            <a:r>
              <a:rPr lang="en-US" smtClean="0">
                <a:latin typeface="Segoe UI Light" panose="020B0502040204020203" pitchFamily="34" charset="0"/>
                <a:cs typeface="Segoe UI Light" panose="020B0502040204020203" pitchFamily="34" charset="0"/>
              </a:rPr>
              <a:t>(WS 2012 R2 &amp; WS 2016)</a:t>
            </a:r>
          </a:p>
          <a:p>
            <a:pPr marL="285750" indent="-285750">
              <a:lnSpc>
                <a:spcPct val="150000"/>
              </a:lnSpc>
              <a:buFont typeface="Arial" panose="020B0604020202020204" pitchFamily="34" charset="0"/>
              <a:buChar char="•"/>
            </a:pPr>
            <a:endParaRPr lang="de-DE">
              <a:latin typeface="Segoe UI Light" panose="020B0502040204020203" pitchFamily="34" charset="0"/>
              <a:cs typeface="Segoe UI Light" panose="020B0502040204020203" pitchFamily="34" charset="0"/>
            </a:endParaRPr>
          </a:p>
        </p:txBody>
      </p:sp>
      <p:sp>
        <p:nvSpPr>
          <p:cNvPr id="4" name="Rechteck 3"/>
          <p:cNvSpPr/>
          <p:nvPr/>
        </p:nvSpPr>
        <p:spPr>
          <a:xfrm>
            <a:off x="4857750" y="2043820"/>
            <a:ext cx="3905250" cy="1615827"/>
          </a:xfrm>
          <a:prstGeom prst="rect">
            <a:avLst/>
          </a:prstGeom>
        </p:spPr>
        <p:txBody>
          <a:bodyPr wrap="square">
            <a:spAutoFit/>
          </a:bodyPr>
          <a:lstStyle/>
          <a:p>
            <a:pPr marL="285750" indent="-285750">
              <a:lnSpc>
                <a:spcPct val="150000"/>
              </a:lnSpc>
              <a:buFont typeface="Arial" panose="020B0604020202020204" pitchFamily="34" charset="0"/>
              <a:buChar char="•"/>
            </a:pPr>
            <a:r>
              <a:rPr lang="en-US">
                <a:latin typeface="Segoe UI Light" panose="020B0502040204020203" pitchFamily="34" charset="0"/>
                <a:cs typeface="Segoe UI Light" panose="020B0502040204020203" pitchFamily="34" charset="0"/>
              </a:rPr>
              <a:t>Container </a:t>
            </a:r>
          </a:p>
          <a:p>
            <a:pPr marL="742950" lvl="1" indent="-285750">
              <a:lnSpc>
                <a:spcPct val="150000"/>
              </a:lnSpc>
              <a:buFont typeface="Arial" panose="020B0604020202020204" pitchFamily="34" charset="0"/>
              <a:buChar char="•"/>
            </a:pPr>
            <a:r>
              <a:rPr lang="en-US" sz="1600">
                <a:latin typeface="Segoe UI Light" panose="020B0502040204020203" pitchFamily="34" charset="0"/>
                <a:cs typeface="Segoe UI Light" panose="020B0502040204020203" pitchFamily="34" charset="0"/>
              </a:rPr>
              <a:t>Windows Server Container</a:t>
            </a:r>
          </a:p>
          <a:p>
            <a:pPr marL="742950" lvl="1" indent="-285750">
              <a:lnSpc>
                <a:spcPct val="150000"/>
              </a:lnSpc>
              <a:buFont typeface="Arial" panose="020B0604020202020204" pitchFamily="34" charset="0"/>
              <a:buChar char="•"/>
            </a:pPr>
            <a:r>
              <a:rPr lang="en-US" sz="1600">
                <a:latin typeface="Segoe UI Light" panose="020B0502040204020203" pitchFamily="34" charset="0"/>
                <a:cs typeface="Segoe UI Light" panose="020B0502040204020203" pitchFamily="34" charset="0"/>
              </a:rPr>
              <a:t>Hyper-V Container</a:t>
            </a:r>
          </a:p>
          <a:p>
            <a:pPr marL="742950" lvl="1" indent="-285750">
              <a:lnSpc>
                <a:spcPct val="150000"/>
              </a:lnSpc>
              <a:buFont typeface="Arial" panose="020B0604020202020204" pitchFamily="34" charset="0"/>
              <a:buChar char="•"/>
            </a:pPr>
            <a:r>
              <a:rPr lang="en-US" sz="1600">
                <a:latin typeface="Segoe UI Light" panose="020B0502040204020203" pitchFamily="34" charset="0"/>
                <a:cs typeface="Segoe UI Light" panose="020B0502040204020203" pitchFamily="34" charset="0"/>
              </a:rPr>
              <a:t>Docker support</a:t>
            </a:r>
          </a:p>
        </p:txBody>
      </p:sp>
    </p:spTree>
    <p:extLst>
      <p:ext uri="{BB962C8B-B14F-4D97-AF65-F5344CB8AC3E}">
        <p14:creationId xmlns:p14="http://schemas.microsoft.com/office/powerpoint/2010/main" val="1022882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8708"/>
            <a:ext cx="8229600" cy="894774"/>
          </a:xfrm>
        </p:spPr>
        <p:txBody>
          <a:bodyPr/>
          <a:lstStyle/>
          <a:p>
            <a:r>
              <a:rPr lang="en-US" smtClean="0"/>
              <a:t>Lizensierung</a:t>
            </a:r>
            <a:endParaRPr lang="de-DE"/>
          </a:p>
        </p:txBody>
      </p:sp>
      <p:sp>
        <p:nvSpPr>
          <p:cNvPr id="3" name="Textfeld 2"/>
          <p:cNvSpPr txBox="1"/>
          <p:nvPr/>
        </p:nvSpPr>
        <p:spPr>
          <a:xfrm>
            <a:off x="457200" y="1080850"/>
            <a:ext cx="4495800" cy="369331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Lizensierung pro </a:t>
            </a:r>
            <a:r>
              <a:rPr lang="en-US" b="1" smtClean="0">
                <a:solidFill>
                  <a:srgbClr val="FF0000"/>
                </a:solidFill>
                <a:latin typeface="Segoe UI Light" panose="020B0502040204020203" pitchFamily="34" charset="0"/>
                <a:cs typeface="Segoe UI Light" panose="020B0502040204020203" pitchFamily="34" charset="0"/>
              </a:rPr>
              <a:t>CORE</a:t>
            </a:r>
            <a:r>
              <a:rPr lang="en-US" smtClean="0">
                <a:latin typeface="Segoe UI Light" panose="020B0502040204020203" pitchFamily="34" charset="0"/>
                <a:cs typeface="Segoe UI Light" panose="020B0502040204020203" pitchFamily="34" charset="0"/>
              </a:rPr>
              <a:t> (zuvor: CPU)</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Minimum pro physischem Server:</a:t>
            </a:r>
          </a:p>
          <a:p>
            <a:pPr marL="742950" lvl="1" indent="-285750">
              <a:lnSpc>
                <a:spcPct val="150000"/>
              </a:lnSpc>
              <a:buFont typeface="Arial" panose="020B0604020202020204" pitchFamily="34" charset="0"/>
              <a:buChar char="•"/>
            </a:pPr>
            <a:r>
              <a:rPr lang="en-US" sz="1600" b="1">
                <a:solidFill>
                  <a:schemeClr val="accent3">
                    <a:lumMod val="50000"/>
                  </a:schemeClr>
                </a:solidFill>
                <a:latin typeface="Segoe UI Light" panose="020B0502040204020203" pitchFamily="34" charset="0"/>
                <a:cs typeface="Segoe UI Light" panose="020B0502040204020203" pitchFamily="34" charset="0"/>
              </a:rPr>
              <a:t>2 S</a:t>
            </a:r>
            <a:r>
              <a:rPr lang="en-US" sz="1600" b="1" smtClean="0">
                <a:solidFill>
                  <a:schemeClr val="accent3">
                    <a:lumMod val="50000"/>
                  </a:schemeClr>
                </a:solidFill>
                <a:latin typeface="Segoe UI Light" panose="020B0502040204020203" pitchFamily="34" charset="0"/>
                <a:cs typeface="Segoe UI Light" panose="020B0502040204020203" pitchFamily="34" charset="0"/>
              </a:rPr>
              <a:t>OCKETs</a:t>
            </a:r>
          </a:p>
          <a:p>
            <a:pPr marL="742950" lvl="1" indent="-285750">
              <a:lnSpc>
                <a:spcPct val="150000"/>
              </a:lnSpc>
              <a:buFont typeface="Arial" panose="020B0604020202020204" pitchFamily="34" charset="0"/>
              <a:buChar char="•"/>
            </a:pPr>
            <a:r>
              <a:rPr lang="en-US" sz="1600" b="1">
                <a:solidFill>
                  <a:srgbClr val="FF0000"/>
                </a:solidFill>
                <a:latin typeface="Segoe UI Light" panose="020B0502040204020203" pitchFamily="34" charset="0"/>
                <a:cs typeface="Segoe UI Light" panose="020B0502040204020203" pitchFamily="34" charset="0"/>
              </a:rPr>
              <a:t>8</a:t>
            </a:r>
            <a:r>
              <a:rPr lang="en-US" sz="1600" smtClean="0">
                <a:latin typeface="Segoe UI Light" panose="020B0502040204020203" pitchFamily="34" charset="0"/>
                <a:cs typeface="Segoe UI Light" panose="020B0502040204020203" pitchFamily="34" charset="0"/>
              </a:rPr>
              <a:t> </a:t>
            </a:r>
            <a:r>
              <a:rPr lang="en-US" sz="1600" b="1" smtClean="0">
                <a:solidFill>
                  <a:srgbClr val="FF0000"/>
                </a:solidFill>
                <a:latin typeface="Segoe UI Light" panose="020B0502040204020203" pitchFamily="34" charset="0"/>
                <a:cs typeface="Segoe UI Light" panose="020B0502040204020203" pitchFamily="34" charset="0"/>
              </a:rPr>
              <a:t>COREs</a:t>
            </a:r>
            <a:r>
              <a:rPr lang="en-US" sz="1600" smtClean="0">
                <a:latin typeface="Segoe UI Light" panose="020B0502040204020203" pitchFamily="34" charset="0"/>
                <a:cs typeface="Segoe UI Light" panose="020B0502040204020203" pitchFamily="34" charset="0"/>
              </a:rPr>
              <a:t> je </a:t>
            </a:r>
            <a:r>
              <a:rPr lang="en-US" sz="1600" b="1" smtClean="0">
                <a:solidFill>
                  <a:schemeClr val="accent3">
                    <a:lumMod val="50000"/>
                  </a:schemeClr>
                </a:solidFill>
                <a:latin typeface="Segoe UI Light" panose="020B0502040204020203" pitchFamily="34" charset="0"/>
                <a:cs typeface="Segoe UI Light" panose="020B0502040204020203" pitchFamily="34" charset="0"/>
              </a:rPr>
              <a:t>SOCKET</a:t>
            </a:r>
          </a:p>
          <a:p>
            <a:pPr lvl="1">
              <a:lnSpc>
                <a:spcPct val="150000"/>
              </a:lnSpc>
            </a:pPr>
            <a:r>
              <a:rPr lang="en-US" sz="1600" smtClean="0">
                <a:latin typeface="Segoe UI Light" panose="020B0502040204020203" pitchFamily="34" charset="0"/>
                <a:cs typeface="Segoe UI Light" panose="020B0502040204020203" pitchFamily="34" charset="0"/>
              </a:rPr>
              <a:t>= Minimum </a:t>
            </a:r>
            <a:r>
              <a:rPr lang="en-US" sz="1600" b="1" smtClean="0">
                <a:solidFill>
                  <a:srgbClr val="FF0000"/>
                </a:solidFill>
                <a:latin typeface="Segoe UI Light" panose="020B0502040204020203" pitchFamily="34" charset="0"/>
                <a:cs typeface="Segoe UI Light" panose="020B0502040204020203" pitchFamily="34" charset="0"/>
              </a:rPr>
              <a:t>16</a:t>
            </a:r>
            <a:r>
              <a:rPr lang="en-US" sz="1600" smtClean="0">
                <a:latin typeface="Segoe UI Light" panose="020B0502040204020203" pitchFamily="34" charset="0"/>
                <a:cs typeface="Segoe UI Light" panose="020B0502040204020203" pitchFamily="34" charset="0"/>
              </a:rPr>
              <a:t> </a:t>
            </a:r>
            <a:r>
              <a:rPr lang="en-US" sz="1600" b="1" smtClean="0">
                <a:solidFill>
                  <a:srgbClr val="FF0000"/>
                </a:solidFill>
                <a:latin typeface="Segoe UI Light" panose="020B0502040204020203" pitchFamily="34" charset="0"/>
                <a:cs typeface="Segoe UI Light" panose="020B0502040204020203" pitchFamily="34" charset="0"/>
              </a:rPr>
              <a:t>COREs</a:t>
            </a:r>
          </a:p>
          <a:p>
            <a:pPr marL="285750" indent="-285750">
              <a:lnSpc>
                <a:spcPct val="150000"/>
              </a:lnSpc>
              <a:spcBef>
                <a:spcPts val="600"/>
              </a:spcBef>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Wie gehabt:</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Standard Edition: 1 + 2 OSE</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Datacenter Edition: </a:t>
            </a:r>
            <a:r>
              <a:rPr lang="de-DE" altLang="de-DE" sz="1600" b="1" smtClean="0">
                <a:latin typeface="Segoe UI Light" panose="020B0502040204020203" pitchFamily="34" charset="0"/>
                <a:ea typeface="Verdana" panose="020B0604030504040204" pitchFamily="34" charset="0"/>
                <a:cs typeface="Segoe UI Light" panose="020B0502040204020203" pitchFamily="34" charset="0"/>
              </a:rPr>
              <a:t>∞ </a:t>
            </a:r>
            <a:r>
              <a:rPr lang="de-DE" altLang="de-DE" sz="1600" smtClean="0">
                <a:latin typeface="Segoe UI Light" panose="020B0502040204020203" pitchFamily="34" charset="0"/>
                <a:cs typeface="Segoe UI Light" panose="020B0502040204020203" pitchFamily="34" charset="0"/>
              </a:rPr>
              <a:t>OSE</a:t>
            </a:r>
            <a:endParaRPr lang="de-DE" altLang="de-DE" sz="1600">
              <a:latin typeface="Segoe UI Light" panose="020B0502040204020203" pitchFamily="34" charset="0"/>
              <a:cs typeface="Segoe UI Light" panose="020B0502040204020203" pitchFamily="34" charset="0"/>
            </a:endParaRPr>
          </a:p>
          <a:p>
            <a:pPr marL="285750" indent="-285750">
              <a:lnSpc>
                <a:spcPct val="150000"/>
              </a:lnSpc>
              <a:buFont typeface="Arial" panose="020B0604020202020204" pitchFamily="34" charset="0"/>
              <a:buChar char="•"/>
            </a:pPr>
            <a:endParaRPr lang="de-DE">
              <a:latin typeface="Segoe UI Light" panose="020B0502040204020203" pitchFamily="34" charset="0"/>
              <a:cs typeface="Segoe UI Light" panose="020B0502040204020203" pitchFamily="34" charset="0"/>
            </a:endParaRPr>
          </a:p>
        </p:txBody>
      </p:sp>
      <p:pic>
        <p:nvPicPr>
          <p:cNvPr id="4" name="Grafik 3"/>
          <p:cNvPicPr>
            <a:picLocks noChangeAspect="1"/>
          </p:cNvPicPr>
          <p:nvPr/>
        </p:nvPicPr>
        <p:blipFill>
          <a:blip r:embed="rId3"/>
          <a:stretch>
            <a:fillRect/>
          </a:stretch>
        </p:blipFill>
        <p:spPr>
          <a:xfrm>
            <a:off x="4376410" y="666472"/>
            <a:ext cx="4696480" cy="3982006"/>
          </a:xfrm>
          <a:prstGeom prst="rect">
            <a:avLst/>
          </a:prstGeom>
        </p:spPr>
      </p:pic>
      <p:cxnSp>
        <p:nvCxnSpPr>
          <p:cNvPr id="9" name="Gerader Verbinder 8"/>
          <p:cNvCxnSpPr/>
          <p:nvPr/>
        </p:nvCxnSpPr>
        <p:spPr>
          <a:xfrm>
            <a:off x="958215" y="2686050"/>
            <a:ext cx="2005965" cy="0"/>
          </a:xfrm>
          <a:prstGeom prst="line">
            <a:avLst/>
          </a:prstGeom>
          <a:ln w="12700">
            <a:solidFill>
              <a:srgbClr val="308DC5"/>
            </a:solidFill>
            <a:prstDash val="sysDash"/>
          </a:ln>
        </p:spPr>
        <p:style>
          <a:lnRef idx="2">
            <a:schemeClr val="accent1"/>
          </a:lnRef>
          <a:fillRef idx="0">
            <a:schemeClr val="accent1"/>
          </a:fillRef>
          <a:effectRef idx="1">
            <a:schemeClr val="accent1"/>
          </a:effectRef>
          <a:fontRef idx="minor">
            <a:schemeClr val="tx1"/>
          </a:fontRef>
        </p:style>
      </p:cxnSp>
      <p:cxnSp>
        <p:nvCxnSpPr>
          <p:cNvPr id="13" name="Gerade Verbindung mit Pfeil 12"/>
          <p:cNvCxnSpPr/>
          <p:nvPr/>
        </p:nvCxnSpPr>
        <p:spPr>
          <a:xfrm flipH="1">
            <a:off x="7675885" y="3528060"/>
            <a:ext cx="1137925" cy="0"/>
          </a:xfrm>
          <a:prstGeom prst="straightConnector1">
            <a:avLst/>
          </a:prstGeom>
          <a:ln w="38100">
            <a:solidFill>
              <a:srgbClr val="FF0000"/>
            </a:solidFill>
            <a:tailEnd type="triangle" w="med" len="lg"/>
          </a:ln>
        </p:spPr>
        <p:style>
          <a:lnRef idx="2">
            <a:schemeClr val="accent1"/>
          </a:lnRef>
          <a:fillRef idx="0">
            <a:schemeClr val="accent1"/>
          </a:fillRef>
          <a:effectRef idx="1">
            <a:schemeClr val="accent1"/>
          </a:effectRef>
          <a:fontRef idx="minor">
            <a:schemeClr val="tx1"/>
          </a:fontRef>
        </p:style>
      </p:cxnSp>
      <p:cxnSp>
        <p:nvCxnSpPr>
          <p:cNvPr id="16" name="Gerade Verbindung mit Pfeil 15"/>
          <p:cNvCxnSpPr/>
          <p:nvPr/>
        </p:nvCxnSpPr>
        <p:spPr>
          <a:xfrm flipH="1">
            <a:off x="7663175" y="3352800"/>
            <a:ext cx="1137925" cy="0"/>
          </a:xfrm>
          <a:prstGeom prst="straightConnector1">
            <a:avLst/>
          </a:prstGeom>
          <a:ln w="38100">
            <a:solidFill>
              <a:schemeClr val="accent3">
                <a:lumMod val="50000"/>
              </a:schemeClr>
            </a:solidFill>
            <a:tailEnd type="triangle" w="med" len="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61495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02452"/>
            <a:ext cx="8229600" cy="894774"/>
          </a:xfrm>
        </p:spPr>
        <p:txBody>
          <a:bodyPr/>
          <a:lstStyle/>
          <a:p>
            <a:r>
              <a:rPr lang="en-US" smtClean="0"/>
              <a:t>Lizenisierung: WS 2012 R2 vs. WS 2016</a:t>
            </a:r>
            <a:endParaRPr lang="de-DE"/>
          </a:p>
        </p:txBody>
      </p:sp>
      <p:pic>
        <p:nvPicPr>
          <p:cNvPr id="4" name="Grafik 3"/>
          <p:cNvPicPr>
            <a:picLocks noChangeAspect="1"/>
          </p:cNvPicPr>
          <p:nvPr/>
        </p:nvPicPr>
        <p:blipFill>
          <a:blip r:embed="rId3"/>
          <a:stretch>
            <a:fillRect/>
          </a:stretch>
        </p:blipFill>
        <p:spPr>
          <a:xfrm>
            <a:off x="549718" y="1297226"/>
            <a:ext cx="8044564" cy="2989070"/>
          </a:xfrm>
          <a:prstGeom prst="rect">
            <a:avLst/>
          </a:prstGeom>
        </p:spPr>
      </p:pic>
      <p:sp>
        <p:nvSpPr>
          <p:cNvPr id="3" name="Textfeld 2"/>
          <p:cNvSpPr txBox="1"/>
          <p:nvPr/>
        </p:nvSpPr>
        <p:spPr>
          <a:xfrm>
            <a:off x="549718" y="4360557"/>
            <a:ext cx="8319962" cy="307777"/>
          </a:xfrm>
          <a:prstGeom prst="rect">
            <a:avLst/>
          </a:prstGeom>
          <a:noFill/>
        </p:spPr>
        <p:txBody>
          <a:bodyPr wrap="square" rtlCol="0">
            <a:spAutoFit/>
          </a:bodyPr>
          <a:lstStyle/>
          <a:p>
            <a:r>
              <a:rPr lang="en-US" sz="1400" smtClean="0">
                <a:latin typeface="Segoe UI Light" panose="020B0502040204020203" pitchFamily="34" charset="0"/>
                <a:cs typeface="Segoe UI Light" panose="020B0502040204020203" pitchFamily="34" charset="0"/>
              </a:rPr>
              <a:t>Quelle: </a:t>
            </a:r>
            <a:r>
              <a:rPr lang="de-DE" sz="1400">
                <a:latin typeface="Segoe UI Light" panose="020B0502040204020203" pitchFamily="34" charset="0"/>
                <a:cs typeface="Segoe UI Light" panose="020B0502040204020203" pitchFamily="34" charset="0"/>
              </a:rPr>
              <a:t>Windows Server 2016 </a:t>
            </a:r>
            <a:r>
              <a:rPr lang="en-US" sz="1400">
                <a:latin typeface="Segoe UI Light" panose="020B0502040204020203" pitchFamily="34" charset="0"/>
                <a:cs typeface="Segoe UI Light" panose="020B0502040204020203" pitchFamily="34" charset="0"/>
              </a:rPr>
              <a:t>Standard and Datacenter Editions Licensing </a:t>
            </a:r>
            <a:r>
              <a:rPr lang="en-US" sz="1400" smtClean="0">
                <a:latin typeface="Segoe UI Light" panose="020B0502040204020203" pitchFamily="34" charset="0"/>
                <a:cs typeface="Segoe UI Light" panose="020B0502040204020203" pitchFamily="34" charset="0"/>
              </a:rPr>
              <a:t>Datasheet </a:t>
            </a:r>
            <a:endParaRPr lang="de-DE" sz="140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709601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85634"/>
            <a:ext cx="8229600" cy="871666"/>
          </a:xfrm>
        </p:spPr>
        <p:txBody>
          <a:bodyPr/>
          <a:lstStyle/>
          <a:p>
            <a:r>
              <a:rPr lang="en-US" smtClean="0"/>
              <a:t>Editionen</a:t>
            </a:r>
            <a:endParaRPr lang="de-DE"/>
          </a:p>
        </p:txBody>
      </p:sp>
      <p:pic>
        <p:nvPicPr>
          <p:cNvPr id="3" name="Grafik 2"/>
          <p:cNvPicPr>
            <a:picLocks noChangeAspect="1"/>
          </p:cNvPicPr>
          <p:nvPr/>
        </p:nvPicPr>
        <p:blipFill rotWithShape="1">
          <a:blip r:embed="rId3"/>
          <a:srcRect b="18560"/>
          <a:stretch/>
        </p:blipFill>
        <p:spPr>
          <a:xfrm>
            <a:off x="4636395" y="482959"/>
            <a:ext cx="4195966" cy="4018207"/>
          </a:xfrm>
          <a:prstGeom prst="rect">
            <a:avLst/>
          </a:prstGeom>
        </p:spPr>
      </p:pic>
      <p:sp>
        <p:nvSpPr>
          <p:cNvPr id="4" name="Textfeld 3"/>
          <p:cNvSpPr txBox="1"/>
          <p:nvPr/>
        </p:nvSpPr>
        <p:spPr>
          <a:xfrm>
            <a:off x="457200" y="1207850"/>
            <a:ext cx="4495800" cy="92333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Standard: 882 $</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Datacenter: 6.155 $</a:t>
            </a:r>
          </a:p>
        </p:txBody>
      </p:sp>
      <p:sp>
        <p:nvSpPr>
          <p:cNvPr id="5" name="Rechteck 4"/>
          <p:cNvSpPr/>
          <p:nvPr/>
        </p:nvSpPr>
        <p:spPr>
          <a:xfrm>
            <a:off x="457200" y="3757988"/>
            <a:ext cx="4572000" cy="738664"/>
          </a:xfrm>
          <a:prstGeom prst="rect">
            <a:avLst/>
          </a:prstGeom>
        </p:spPr>
        <p:txBody>
          <a:bodyPr>
            <a:spAutoFit/>
          </a:bodyPr>
          <a:lstStyle/>
          <a:p>
            <a:pPr>
              <a:lnSpc>
                <a:spcPct val="150000"/>
              </a:lnSpc>
            </a:pPr>
            <a:r>
              <a:rPr lang="en-US" sz="1400">
                <a:latin typeface="Segoe UI Light" panose="020B0502040204020203" pitchFamily="34" charset="0"/>
                <a:cs typeface="Segoe UI Light" panose="020B0502040204020203" pitchFamily="34" charset="0"/>
              </a:rPr>
              <a:t>Quelle (ebd.): </a:t>
            </a:r>
            <a:r>
              <a:rPr lang="de-DE" sz="1400">
                <a:latin typeface="Segoe UI Light" panose="020B0502040204020203" pitchFamily="34" charset="0"/>
                <a:cs typeface="Segoe UI Light" panose="020B0502040204020203" pitchFamily="34" charset="0"/>
              </a:rPr>
              <a:t>Windows Server 2016 </a:t>
            </a:r>
            <a:r>
              <a:rPr lang="en-US" sz="1400">
                <a:latin typeface="Segoe UI Light" panose="020B0502040204020203" pitchFamily="34" charset="0"/>
                <a:cs typeface="Segoe UI Light" panose="020B0502040204020203" pitchFamily="34" charset="0"/>
              </a:rPr>
              <a:t>Standard and </a:t>
            </a:r>
          </a:p>
          <a:p>
            <a:pPr>
              <a:lnSpc>
                <a:spcPct val="150000"/>
              </a:lnSpc>
            </a:pPr>
            <a:r>
              <a:rPr lang="en-US" sz="1400">
                <a:latin typeface="Segoe UI Light" panose="020B0502040204020203" pitchFamily="34" charset="0"/>
                <a:cs typeface="Segoe UI Light" panose="020B0502040204020203" pitchFamily="34" charset="0"/>
              </a:rPr>
              <a:t>Datacenter Editions Licensing Datasheet </a:t>
            </a:r>
            <a:endParaRPr lang="de-DE" sz="140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3701275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1408"/>
            <a:ext cx="8229600" cy="894774"/>
          </a:xfrm>
        </p:spPr>
        <p:txBody>
          <a:bodyPr/>
          <a:lstStyle/>
          <a:p>
            <a:r>
              <a:rPr lang="en-US" smtClean="0"/>
              <a:t>Container</a:t>
            </a:r>
            <a:endParaRPr lang="de-DE"/>
          </a:p>
        </p:txBody>
      </p:sp>
      <p:sp>
        <p:nvSpPr>
          <p:cNvPr id="3" name="Textfeld 2"/>
          <p:cNvSpPr txBox="1"/>
          <p:nvPr/>
        </p:nvSpPr>
        <p:spPr>
          <a:xfrm>
            <a:off x="457200" y="1316182"/>
            <a:ext cx="8229600" cy="32778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Linux Container: docker.com</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Container in WS 2016</a:t>
            </a:r>
          </a:p>
          <a:p>
            <a:pPr marL="800100" lvl="1" indent="-342900">
              <a:lnSpc>
                <a:spcPct val="150000"/>
              </a:lnSpc>
              <a:buFont typeface="+mj-lt"/>
              <a:buAutoNum type="arabicPeriod"/>
            </a:pPr>
            <a:r>
              <a:rPr lang="en-US" smtClean="0">
                <a:latin typeface="Segoe UI Light" panose="020B0502040204020203" pitchFamily="34" charset="0"/>
                <a:cs typeface="Segoe UI Light" panose="020B0502040204020203" pitchFamily="34" charset="0"/>
              </a:rPr>
              <a:t>Hyper-V Container</a:t>
            </a:r>
            <a:br>
              <a:rPr lang="en-US" smtClean="0">
                <a:latin typeface="Segoe UI Light" panose="020B0502040204020203" pitchFamily="34" charset="0"/>
                <a:cs typeface="Segoe UI Light" panose="020B0502040204020203" pitchFamily="34" charset="0"/>
              </a:rPr>
            </a:br>
            <a:r>
              <a:rPr lang="en-US" sz="1400" smtClean="0">
                <a:latin typeface="Segoe UI Light" panose="020B0502040204020203" pitchFamily="34" charset="0"/>
                <a:cs typeface="Segoe UI Light" panose="020B0502040204020203" pitchFamily="34" charset="0"/>
              </a:rPr>
              <a:t>Hyper-V erforderlich</a:t>
            </a:r>
            <a:endParaRPr lang="en-US" smtClean="0">
              <a:latin typeface="Segoe UI Light" panose="020B0502040204020203" pitchFamily="34" charset="0"/>
              <a:cs typeface="Segoe UI Light" panose="020B0502040204020203" pitchFamily="34" charset="0"/>
            </a:endParaRPr>
          </a:p>
          <a:p>
            <a:pPr marL="800100" lvl="1" indent="-342900">
              <a:lnSpc>
                <a:spcPct val="150000"/>
              </a:lnSpc>
              <a:buFont typeface="+mj-lt"/>
              <a:buAutoNum type="arabicPeriod"/>
            </a:pPr>
            <a:r>
              <a:rPr lang="en-US" smtClean="0">
                <a:latin typeface="Segoe UI Light" panose="020B0502040204020203" pitchFamily="34" charset="0"/>
                <a:cs typeface="Segoe UI Light" panose="020B0502040204020203" pitchFamily="34" charset="0"/>
              </a:rPr>
              <a:t>Windows Server Container</a:t>
            </a:r>
            <a:br>
              <a:rPr lang="en-US" smtClean="0">
                <a:latin typeface="Segoe UI Light" panose="020B0502040204020203" pitchFamily="34" charset="0"/>
                <a:cs typeface="Segoe UI Light" panose="020B0502040204020203" pitchFamily="34" charset="0"/>
              </a:rPr>
            </a:br>
            <a:r>
              <a:rPr lang="en-US" sz="1400" smtClean="0">
                <a:latin typeface="Segoe UI Light" panose="020B0502040204020203" pitchFamily="34" charset="0"/>
                <a:cs typeface="Segoe UI Light" panose="020B0502040204020203" pitchFamily="34" charset="0"/>
              </a:rPr>
              <a:t>Hyper-V nicht erforderlich</a:t>
            </a:r>
          </a:p>
          <a:p>
            <a:pPr marL="800100" lvl="1" indent="-342900">
              <a:lnSpc>
                <a:spcPct val="150000"/>
              </a:lnSpc>
              <a:buFont typeface="+mj-lt"/>
              <a:buAutoNum type="arabicPeriod"/>
            </a:pPr>
            <a:r>
              <a:rPr lang="en-US" smtClean="0">
                <a:latin typeface="Segoe UI Light" panose="020B0502040204020203" pitchFamily="34" charset="0"/>
                <a:cs typeface="Segoe UI Light" panose="020B0502040204020203" pitchFamily="34" charset="0"/>
              </a:rPr>
              <a:t>Docker Container</a:t>
            </a:r>
            <a:br>
              <a:rPr lang="en-US" smtClean="0">
                <a:latin typeface="Segoe UI Light" panose="020B0502040204020203" pitchFamily="34" charset="0"/>
                <a:cs typeface="Segoe UI Light" panose="020B0502040204020203" pitchFamily="34" charset="0"/>
              </a:rPr>
            </a:br>
            <a:endParaRPr lang="de-DE">
              <a:latin typeface="Segoe UI Light" panose="020B0502040204020203" pitchFamily="34" charset="0"/>
              <a:cs typeface="Segoe UI Light" panose="020B0502040204020203" pitchFamily="34" charset="0"/>
            </a:endParaRPr>
          </a:p>
        </p:txBody>
      </p:sp>
      <p:pic>
        <p:nvPicPr>
          <p:cNvPr id="3074" name="Picture 2" descr="https://www.docker.com/sites/all/themes/docker/assets/image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4374" y="1217313"/>
            <a:ext cx="2771775" cy="66675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Layered Filesystems Diagr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10262" y="2334157"/>
            <a:ext cx="1905000" cy="1809751"/>
          </a:xfrm>
          <a:prstGeom prst="rect">
            <a:avLst/>
          </a:prstGeom>
          <a:noFill/>
          <a:extLst>
            <a:ext uri="{909E8E84-426E-40DD-AFC4-6F175D3DCCD1}">
              <a14:hiddenFill xmlns:a14="http://schemas.microsoft.com/office/drawing/2010/main">
                <a:solidFill>
                  <a:srgbClr val="FFFFFF"/>
                </a:solidFill>
              </a14:hiddenFill>
            </a:ext>
          </a:extLst>
        </p:spPr>
      </p:pic>
      <p:sp>
        <p:nvSpPr>
          <p:cNvPr id="4" name="Rechteck 3"/>
          <p:cNvSpPr/>
          <p:nvPr/>
        </p:nvSpPr>
        <p:spPr>
          <a:xfrm>
            <a:off x="5512158" y="4704332"/>
            <a:ext cx="3555379" cy="307777"/>
          </a:xfrm>
          <a:prstGeom prst="rect">
            <a:avLst/>
          </a:prstGeom>
        </p:spPr>
        <p:txBody>
          <a:bodyPr wrap="square">
            <a:spAutoFit/>
          </a:bodyPr>
          <a:lstStyle/>
          <a:p>
            <a:r>
              <a:rPr lang="de-DE" sz="1400" smtClean="0">
                <a:latin typeface="Segoe UI Light" panose="020B0502040204020203" pitchFamily="34" charset="0"/>
                <a:cs typeface="Segoe UI Light" panose="020B0502040204020203" pitchFamily="34" charset="0"/>
              </a:rPr>
              <a:t>Abbildungen: www.docker.com/what-docker</a:t>
            </a:r>
            <a:endParaRPr lang="de-DE" sz="140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14576413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1408"/>
            <a:ext cx="8229600" cy="793174"/>
          </a:xfrm>
        </p:spPr>
        <p:txBody>
          <a:bodyPr/>
          <a:lstStyle/>
          <a:p>
            <a:r>
              <a:rPr lang="en-US" smtClean="0"/>
              <a:t>Storage </a:t>
            </a:r>
            <a:endParaRPr lang="de-DE"/>
          </a:p>
        </p:txBody>
      </p:sp>
      <p:sp>
        <p:nvSpPr>
          <p:cNvPr id="3" name="Textfeld 2"/>
          <p:cNvSpPr txBox="1"/>
          <p:nvPr/>
        </p:nvSpPr>
        <p:spPr>
          <a:xfrm>
            <a:off x="457200" y="1119332"/>
            <a:ext cx="8229600" cy="360098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Storage Spaces Direct</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Hyper-converged (VMs)</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Converged (multiple Server)</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ReFS</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Effiziente Snapshots/Checkpoints und Sicherungen durch Änderungen der Metadaten</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Manipulation von VHDX-Dateien durch ändern der Metadaten: hohe Geschwindigkeit</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Storage Replica</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Volumen- und blockbasierte Replizierung zwischen verschiedenen Hosts</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SMB 3.1.1</a:t>
            </a:r>
            <a:r>
              <a:rPr lang="en-US" sz="1600">
                <a:latin typeface="Segoe UI Light" panose="020B0502040204020203" pitchFamily="34" charset="0"/>
                <a:cs typeface="Segoe UI Light" panose="020B0502040204020203" pitchFamily="34" charset="0"/>
              </a:rPr>
              <a:t>	</a:t>
            </a:r>
          </a:p>
        </p:txBody>
      </p:sp>
    </p:spTree>
    <p:extLst>
      <p:ext uri="{BB962C8B-B14F-4D97-AF65-F5344CB8AC3E}">
        <p14:creationId xmlns:p14="http://schemas.microsoft.com/office/powerpoint/2010/main" val="34337789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1408"/>
            <a:ext cx="8229600" cy="894774"/>
          </a:xfrm>
        </p:spPr>
        <p:txBody>
          <a:bodyPr/>
          <a:lstStyle/>
          <a:p>
            <a:r>
              <a:rPr lang="en-US" smtClean="0"/>
              <a:t>Hyper-V Verbesserungen</a:t>
            </a:r>
            <a:endParaRPr lang="de-DE"/>
          </a:p>
        </p:txBody>
      </p:sp>
      <p:sp>
        <p:nvSpPr>
          <p:cNvPr id="3" name="Textfeld 2"/>
          <p:cNvSpPr txBox="1"/>
          <p:nvPr/>
        </p:nvSpPr>
        <p:spPr>
          <a:xfrm>
            <a:off x="457200" y="1189182"/>
            <a:ext cx="8229600" cy="3693319"/>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Änderungen im laufenden Betrieb</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"Hot Add/Remove" von Netzwerkkarten</a:t>
            </a:r>
          </a:p>
          <a:p>
            <a:pPr marL="742950" lvl="1" indent="-285750">
              <a:lnSpc>
                <a:spcPct val="150000"/>
              </a:lnSpc>
              <a:buFont typeface="Arial" panose="020B0604020202020204" pitchFamily="34" charset="0"/>
              <a:buChar char="•"/>
            </a:pPr>
            <a:r>
              <a:rPr lang="en-US" sz="1600" smtClean="0">
                <a:latin typeface="Segoe UI Light" panose="020B0502040204020203" pitchFamily="34" charset="0"/>
                <a:cs typeface="Segoe UI Light" panose="020B0502040204020203" pitchFamily="34" charset="0"/>
              </a:rPr>
              <a:t>Änderungen des Hauptspeichers</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Cluster Rolling Upgrades</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PowerShell Direct (via VMBus)</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"Nested virtualization"</a:t>
            </a:r>
          </a:p>
          <a:p>
            <a:pPr marL="285750" indent="-285750">
              <a:lnSpc>
                <a:spcPct val="150000"/>
              </a:lnSpc>
              <a:buFont typeface="Arial" panose="020B0604020202020204" pitchFamily="34" charset="0"/>
              <a:buChar char="•"/>
            </a:pPr>
            <a:r>
              <a:rPr lang="en-US">
                <a:latin typeface="Segoe UI Light" panose="020B0502040204020203" pitchFamily="34" charset="0"/>
                <a:cs typeface="Segoe UI Light" panose="020B0502040204020203" pitchFamily="34" charset="0"/>
              </a:rPr>
              <a:t>I</a:t>
            </a:r>
            <a:r>
              <a:rPr lang="en-US" smtClean="0">
                <a:latin typeface="Segoe UI Light" panose="020B0502040204020203" pitchFamily="34" charset="0"/>
                <a:cs typeface="Segoe UI Light" panose="020B0502040204020203" pitchFamily="34" charset="0"/>
              </a:rPr>
              <a:t>ntegriertes NAT/IP-Masquerading</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"Shielded VMs"</a:t>
            </a:r>
            <a:br>
              <a:rPr lang="en-US" smtClean="0">
                <a:latin typeface="Segoe UI Light" panose="020B0502040204020203" pitchFamily="34" charset="0"/>
                <a:cs typeface="Segoe UI Light" panose="020B0502040204020203" pitchFamily="34" charset="0"/>
              </a:rPr>
            </a:br>
            <a:r>
              <a:rPr lang="en-US" sz="1600" smtClean="0">
                <a:latin typeface="Segoe UI Light" panose="020B0502040204020203" pitchFamily="34" charset="0"/>
                <a:cs typeface="Segoe UI Light" panose="020B0502040204020203" pitchFamily="34" charset="0"/>
              </a:rPr>
              <a:t>Verschlüsselte VMs, können auf keiner anderen Hardware  starten</a:t>
            </a:r>
            <a:endParaRPr lang="de-DE">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940711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28033" y="392073"/>
            <a:ext cx="8229600" cy="894774"/>
          </a:xfrm>
        </p:spPr>
        <p:txBody>
          <a:bodyPr/>
          <a:lstStyle/>
          <a:p>
            <a:r>
              <a:rPr lang="en-US" smtClean="0"/>
              <a:t>Nested VMs</a:t>
            </a:r>
            <a:endParaRPr lang="de-DE"/>
          </a:p>
        </p:txBody>
      </p:sp>
      <p:pic>
        <p:nvPicPr>
          <p:cNvPr id="3" name="Grafik 2"/>
          <p:cNvPicPr>
            <a:picLocks noChangeAspect="1"/>
          </p:cNvPicPr>
          <p:nvPr/>
        </p:nvPicPr>
        <p:blipFill rotWithShape="1">
          <a:blip r:embed="rId3"/>
          <a:srcRect b="28684"/>
          <a:stretch/>
        </p:blipFill>
        <p:spPr>
          <a:xfrm>
            <a:off x="551274" y="1286847"/>
            <a:ext cx="8183117" cy="1501429"/>
          </a:xfrm>
          <a:prstGeom prst="rect">
            <a:avLst/>
          </a:prstGeom>
        </p:spPr>
      </p:pic>
      <p:sp>
        <p:nvSpPr>
          <p:cNvPr id="4" name="Textfeld 3"/>
          <p:cNvSpPr txBox="1"/>
          <p:nvPr/>
        </p:nvSpPr>
        <p:spPr>
          <a:xfrm>
            <a:off x="474000" y="2944386"/>
            <a:ext cx="5544355" cy="1477328"/>
          </a:xfrm>
          <a:prstGeom prst="rect">
            <a:avLst/>
          </a:prstGeom>
          <a:noFill/>
        </p:spPr>
        <p:txBody>
          <a:bodyPr wrap="square" rtlCol="0">
            <a:spAutoFit/>
          </a:bodyPr>
          <a:lstStyle/>
          <a:p>
            <a:pPr marL="285750" indent="-285750">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Supported OS: WS 2016, W10 Build 10565</a:t>
            </a:r>
          </a:p>
          <a:p>
            <a:pPr marL="285750" indent="-285750">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Dynamic memory: OFF</a:t>
            </a:r>
          </a:p>
          <a:p>
            <a:pPr marL="285750" indent="-285750">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Minimum RAM für VM: 4 GB</a:t>
            </a:r>
          </a:p>
          <a:p>
            <a:pPr marL="285750" indent="-285750">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VM NIC: MAC Address Spoofing: ON</a:t>
            </a:r>
          </a:p>
          <a:p>
            <a:pPr marL="285750" indent="-285750">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Hardware: Intel VT-x</a:t>
            </a:r>
            <a:endParaRPr lang="de-DE">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752581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564022" y="1021393"/>
            <a:ext cx="8122778" cy="2266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2400" kern="1200">
                <a:solidFill>
                  <a:schemeClr val="bg1"/>
                </a:solidFill>
                <a:latin typeface="Arial" panose="020B0604020202020204" pitchFamily="34" charset="0"/>
                <a:ea typeface="ＭＳ Ｐゴシック" pitchFamily="34" charset="-128"/>
                <a:cs typeface="Arial" panose="020B0604020202020204" pitchFamily="34" charset="0"/>
              </a:defRPr>
            </a:lvl1pPr>
            <a:lvl2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2pPr>
            <a:lvl3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3pPr>
            <a:lvl4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4pPr>
            <a:lvl5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5pPr>
            <a:lvl6pPr marL="457178"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6pPr>
            <a:lvl7pPr marL="914354"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7pPr>
            <a:lvl8pPr marL="1371532"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8pPr>
            <a:lvl9pPr marL="1828709"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9pPr>
          </a:lstStyle>
          <a:p>
            <a:r>
              <a:rPr lang="en-US" sz="4400" smtClean="0">
                <a:solidFill>
                  <a:srgbClr val="92D050"/>
                </a:solidFill>
                <a:latin typeface="Segoe UI Light" panose="020B0502040204020203" pitchFamily="34" charset="0"/>
                <a:ea typeface="+mj-ea"/>
                <a:cs typeface="Segoe UI Light" panose="020B0502040204020203" pitchFamily="34" charset="0"/>
              </a:rPr>
              <a:t>Demo 1 </a:t>
            </a:r>
            <a:endParaRPr lang="en-US" sz="2000" dirty="0">
              <a:solidFill>
                <a:srgbClr val="92D050"/>
              </a:solidFill>
            </a:endParaRPr>
          </a:p>
        </p:txBody>
      </p:sp>
    </p:spTree>
    <p:extLst>
      <p:ext uri="{BB962C8B-B14F-4D97-AF65-F5344CB8AC3E}">
        <p14:creationId xmlns:p14="http://schemas.microsoft.com/office/powerpoint/2010/main" val="26511905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3"/>
          <a:stretch>
            <a:fillRect/>
          </a:stretch>
        </p:blipFill>
        <p:spPr>
          <a:xfrm>
            <a:off x="1535743" y="1255588"/>
            <a:ext cx="6115050" cy="2257425"/>
          </a:xfrm>
          <a:prstGeom prst="rect">
            <a:avLst/>
          </a:prstGeom>
        </p:spPr>
      </p:pic>
    </p:spTree>
    <p:extLst>
      <p:ext uri="{BB962C8B-B14F-4D97-AF65-F5344CB8AC3E}">
        <p14:creationId xmlns:p14="http://schemas.microsoft.com/office/powerpoint/2010/main" val="3126463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rgbClr val="92D050"/>
                </a:solidFill>
              </a:rPr>
              <a:t>Arrow </a:t>
            </a:r>
            <a:r>
              <a:rPr lang="en-US" smtClean="0">
                <a:solidFill>
                  <a:srgbClr val="92D050"/>
                </a:solidFill>
              </a:rPr>
              <a:t>ECS Training</a:t>
            </a:r>
            <a:br>
              <a:rPr lang="en-US" smtClean="0">
                <a:solidFill>
                  <a:srgbClr val="92D050"/>
                </a:solidFill>
              </a:rPr>
            </a:br>
            <a:r>
              <a:rPr lang="en-US" sz="1200" smtClean="0">
                <a:solidFill>
                  <a:srgbClr val="92D050"/>
                </a:solidFill>
              </a:rPr>
              <a:t/>
            </a:r>
            <a:br>
              <a:rPr lang="en-US" sz="1200" smtClean="0">
                <a:solidFill>
                  <a:srgbClr val="92D050"/>
                </a:solidFill>
              </a:rPr>
            </a:br>
            <a:r>
              <a:rPr lang="en-US" sz="2400" smtClean="0">
                <a:solidFill>
                  <a:srgbClr val="92D050"/>
                </a:solidFill>
              </a:rPr>
              <a:t>Get-KnowHow </a:t>
            </a:r>
            <a:r>
              <a:rPr lang="en-US" sz="2400">
                <a:solidFill>
                  <a:srgbClr val="92D050"/>
                </a:solidFill>
              </a:rPr>
              <a:t>| Select-Object -property 'Essential'</a:t>
            </a:r>
            <a:r>
              <a:rPr lang="en-US" smtClean="0">
                <a:solidFill>
                  <a:srgbClr val="92D050"/>
                </a:solidFill>
              </a:rPr>
              <a:t/>
            </a:r>
            <a:br>
              <a:rPr lang="en-US" smtClean="0">
                <a:solidFill>
                  <a:srgbClr val="92D050"/>
                </a:solidFill>
              </a:rPr>
            </a:br>
            <a:endParaRPr lang="en-US" sz="2000" dirty="0">
              <a:solidFill>
                <a:srgbClr val="92D050"/>
              </a:solidFill>
            </a:endParaRPr>
          </a:p>
        </p:txBody>
      </p:sp>
      <p:sp>
        <p:nvSpPr>
          <p:cNvPr id="3" name="Subtitle 2"/>
          <p:cNvSpPr>
            <a:spLocks noGrp="1"/>
          </p:cNvSpPr>
          <p:nvPr>
            <p:ph type="subTitle" idx="1"/>
          </p:nvPr>
        </p:nvSpPr>
        <p:spPr>
          <a:xfrm>
            <a:off x="483805" y="3412939"/>
            <a:ext cx="8532008" cy="816163"/>
          </a:xfrm>
        </p:spPr>
        <p:txBody>
          <a:bodyPr>
            <a:noAutofit/>
          </a:bodyPr>
          <a:lstStyle/>
          <a:p>
            <a:r>
              <a:rPr lang="en-US" sz="2400" smtClean="0"/>
              <a:t>Windows Server 2016: Die Neuerungen im Überblick</a:t>
            </a:r>
            <a:endParaRPr lang="en-US" sz="2400" dirty="0" smtClean="0"/>
          </a:p>
          <a:p>
            <a:r>
              <a:rPr lang="en-US" sz="2400" dirty="0" smtClean="0"/>
              <a:t>Thorsten Butz</a:t>
            </a:r>
            <a:endParaRPr lang="en-US" sz="2400" dirty="0"/>
          </a:p>
        </p:txBody>
      </p:sp>
    </p:spTree>
    <p:extLst>
      <p:ext uri="{BB962C8B-B14F-4D97-AF65-F5344CB8AC3E}">
        <p14:creationId xmlns:p14="http://schemas.microsoft.com/office/powerpoint/2010/main" val="37942654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txBox="1">
            <a:spLocks/>
          </p:cNvSpPr>
          <p:nvPr/>
        </p:nvSpPr>
        <p:spPr>
          <a:xfrm>
            <a:off x="475677" y="580146"/>
            <a:ext cx="8229600" cy="576195"/>
          </a:xfrm>
          <a:prstGeom prst="rect">
            <a:avLst/>
          </a:prstGeom>
        </p:spPr>
        <p:txBody>
          <a:bodyPr/>
          <a:lstStyle>
            <a:lvl1pPr algn="l" defTabSz="457178" rtl="0" eaLnBrk="1" latinLnBrk="0" hangingPunct="1">
              <a:spcBef>
                <a:spcPct val="0"/>
              </a:spcBef>
              <a:buNone/>
              <a:defRPr sz="2400" b="0" i="0" kern="1200">
                <a:solidFill>
                  <a:schemeClr val="tx1"/>
                </a:solidFill>
                <a:latin typeface="Segoe UI Light" panose="020B0502040204020203" pitchFamily="34" charset="0"/>
                <a:ea typeface="+mj-ea"/>
                <a:cs typeface="Segoe UI Light" panose="020B0502040204020203" pitchFamily="34" charset="0"/>
              </a:defRPr>
            </a:lvl1pPr>
          </a:lstStyle>
          <a:p>
            <a:r>
              <a:rPr lang="en-US"/>
              <a:t>Nano server (codename: Tuva</a:t>
            </a:r>
            <a:r>
              <a:rPr lang="en-US" smtClean="0"/>
              <a:t>)</a:t>
            </a:r>
            <a:endParaRPr lang="de-DE"/>
          </a:p>
        </p:txBody>
      </p:sp>
      <p:pic>
        <p:nvPicPr>
          <p:cNvPr id="1028" name="Picture 4" descr="Flag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78039" y="537964"/>
            <a:ext cx="2027238" cy="1351492"/>
          </a:xfrm>
          <a:prstGeom prst="rect">
            <a:avLst/>
          </a:prstGeom>
          <a:noFill/>
          <a:extLst>
            <a:ext uri="{909E8E84-426E-40DD-AFC4-6F175D3DCCD1}">
              <a14:hiddenFill xmlns:a14="http://schemas.microsoft.com/office/drawing/2010/main">
                <a:solidFill>
                  <a:srgbClr val="FFFFFF"/>
                </a:solidFill>
              </a14:hiddenFill>
            </a:ext>
          </a:extLst>
        </p:spPr>
      </p:pic>
      <p:sp>
        <p:nvSpPr>
          <p:cNvPr id="7" name="Textfeld 6"/>
          <p:cNvSpPr txBox="1"/>
          <p:nvPr/>
        </p:nvSpPr>
        <p:spPr>
          <a:xfrm>
            <a:off x="475678" y="1271078"/>
            <a:ext cx="7687247" cy="258532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Installationsabbild NanoServer: 134 MB</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"Zero foot print": keine Rollen und Funktionen </a:t>
            </a:r>
            <a:r>
              <a:rPr lang="en-US" u="sng" smtClean="0">
                <a:latin typeface="Segoe UI Light" panose="020B0502040204020203" pitchFamily="34" charset="0"/>
                <a:cs typeface="Segoe UI Light" panose="020B0502040204020203" pitchFamily="34" charset="0"/>
              </a:rPr>
              <a:t>an Bord</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Verwendungszweck 1: "Compute clusters" </a:t>
            </a:r>
          </a:p>
          <a:p>
            <a:pPr marL="742950" lvl="1"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Hyper-V-Host</a:t>
            </a:r>
          </a:p>
          <a:p>
            <a:pPr marL="742950" lvl="1"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Storage: SoFS, etc.</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Verwendungszweck 2: "</a:t>
            </a:r>
            <a:r>
              <a:rPr lang="de-DE" smtClean="0">
                <a:latin typeface="Segoe UI Light" panose="020B0502040204020203" pitchFamily="34" charset="0"/>
                <a:cs typeface="Segoe UI Light" panose="020B0502040204020203" pitchFamily="34" charset="0"/>
              </a:rPr>
              <a:t>born-in-the-cloud”-Anwendungen</a:t>
            </a:r>
          </a:p>
        </p:txBody>
      </p:sp>
    </p:spTree>
    <p:extLst>
      <p:ext uri="{BB962C8B-B14F-4D97-AF65-F5344CB8AC3E}">
        <p14:creationId xmlns:p14="http://schemas.microsoft.com/office/powerpoint/2010/main" val="8278894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3" name="Titel 1"/>
          <p:cNvSpPr txBox="1">
            <a:spLocks/>
          </p:cNvSpPr>
          <p:nvPr/>
        </p:nvSpPr>
        <p:spPr>
          <a:xfrm>
            <a:off x="475679" y="484939"/>
            <a:ext cx="8229600" cy="613604"/>
          </a:xfrm>
          <a:prstGeom prst="rect">
            <a:avLst/>
          </a:prstGeom>
        </p:spPr>
        <p:txBody>
          <a:bodyPr/>
          <a:lstStyle>
            <a:lvl1pPr algn="l" defTabSz="457178" rtl="0" eaLnBrk="1" latinLnBrk="0" hangingPunct="1">
              <a:spcBef>
                <a:spcPct val="0"/>
              </a:spcBef>
              <a:buNone/>
              <a:defRPr sz="2400" b="0" i="0" kern="1200">
                <a:solidFill>
                  <a:schemeClr val="tx1"/>
                </a:solidFill>
                <a:latin typeface="Segoe UI Light" panose="020B0502040204020203" pitchFamily="34" charset="0"/>
                <a:ea typeface="+mj-ea"/>
                <a:cs typeface="Segoe UI Light" panose="020B0502040204020203" pitchFamily="34" charset="0"/>
              </a:defRPr>
            </a:lvl1pPr>
          </a:lstStyle>
          <a:p>
            <a:r>
              <a:rPr lang="en-US"/>
              <a:t>Nano </a:t>
            </a:r>
            <a:r>
              <a:rPr lang="en-US" smtClean="0"/>
              <a:t>vs. Core vs. GUI Shell</a:t>
            </a:r>
            <a:endParaRPr lang="de-DE"/>
          </a:p>
        </p:txBody>
      </p:sp>
      <p:pic>
        <p:nvPicPr>
          <p:cNvPr id="9" name="Grafik 8"/>
          <p:cNvPicPr>
            <a:picLocks noChangeAspect="1"/>
          </p:cNvPicPr>
          <p:nvPr/>
        </p:nvPicPr>
        <p:blipFill>
          <a:blip r:embed="rId3"/>
          <a:stretch>
            <a:fillRect/>
          </a:stretch>
        </p:blipFill>
        <p:spPr>
          <a:xfrm>
            <a:off x="4513943" y="778733"/>
            <a:ext cx="4191334" cy="3937794"/>
          </a:xfrm>
          <a:prstGeom prst="rect">
            <a:avLst/>
          </a:prstGeom>
        </p:spPr>
      </p:pic>
      <p:sp>
        <p:nvSpPr>
          <p:cNvPr id="12" name="Textfeld 11"/>
          <p:cNvSpPr txBox="1"/>
          <p:nvPr/>
        </p:nvSpPr>
        <p:spPr>
          <a:xfrm>
            <a:off x="475679" y="1144078"/>
            <a:ext cx="3867722" cy="3831818"/>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Installationsgröße</a:t>
            </a:r>
            <a:br>
              <a:rPr lang="en-US" smtClean="0">
                <a:latin typeface="Segoe UI Light" panose="020B0502040204020203" pitchFamily="34" charset="0"/>
                <a:cs typeface="Segoe UI Light" panose="020B0502040204020203" pitchFamily="34" charset="0"/>
              </a:rPr>
            </a:br>
            <a:r>
              <a:rPr lang="en-US" smtClean="0">
                <a:latin typeface="Segoe UI Light" panose="020B0502040204020203" pitchFamily="34" charset="0"/>
                <a:cs typeface="Segoe UI Light" panose="020B0502040204020203" pitchFamily="34" charset="0"/>
              </a:rPr>
              <a:t>&gt;500 MB vs. &lt; 4 GB</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Wichtige Updates in 2014:</a:t>
            </a:r>
            <a:br>
              <a:rPr lang="en-US" smtClean="0">
                <a:latin typeface="Segoe UI Light" panose="020B0502040204020203" pitchFamily="34" charset="0"/>
                <a:cs typeface="Segoe UI Light" panose="020B0502040204020203" pitchFamily="34" charset="0"/>
              </a:rPr>
            </a:br>
            <a:r>
              <a:rPr lang="en-US" smtClean="0">
                <a:latin typeface="Segoe UI Light" panose="020B0502040204020203" pitchFamily="34" charset="0"/>
                <a:cs typeface="Segoe UI Light" panose="020B0502040204020203" pitchFamily="34" charset="0"/>
              </a:rPr>
              <a:t>9 vs. 23 vs. 26  </a:t>
            </a:r>
          </a:p>
          <a:p>
            <a:pPr marL="285750" indent="-285750">
              <a:lnSpc>
                <a:spcPct val="150000"/>
              </a:lnSpc>
              <a:buFont typeface="Arial" panose="020B0604020202020204" pitchFamily="34" charset="0"/>
              <a:buChar char="•"/>
            </a:pPr>
            <a:r>
              <a:rPr lang="en-US">
                <a:latin typeface="Segoe UI Light" panose="020B0502040204020203" pitchFamily="34" charset="0"/>
                <a:cs typeface="Segoe UI Light" panose="020B0502040204020203" pitchFamily="34" charset="0"/>
              </a:rPr>
              <a:t>Kritische </a:t>
            </a:r>
            <a:r>
              <a:rPr lang="en-US" smtClean="0">
                <a:latin typeface="Segoe UI Light" panose="020B0502040204020203" pitchFamily="34" charset="0"/>
                <a:cs typeface="Segoe UI Light" panose="020B0502040204020203" pitchFamily="34" charset="0"/>
              </a:rPr>
              <a:t>Updates in 2014:</a:t>
            </a:r>
            <a:r>
              <a:rPr lang="en-US">
                <a:latin typeface="Segoe UI Light" panose="020B0502040204020203" pitchFamily="34" charset="0"/>
                <a:cs typeface="Segoe UI Light" panose="020B0502040204020203" pitchFamily="34" charset="0"/>
              </a:rPr>
              <a:t/>
            </a:r>
            <a:br>
              <a:rPr lang="en-US">
                <a:latin typeface="Segoe UI Light" panose="020B0502040204020203" pitchFamily="34" charset="0"/>
                <a:cs typeface="Segoe UI Light" panose="020B0502040204020203" pitchFamily="34" charset="0"/>
              </a:rPr>
            </a:br>
            <a:r>
              <a:rPr lang="en-US">
                <a:latin typeface="Segoe UI Light" panose="020B0502040204020203" pitchFamily="34" charset="0"/>
                <a:cs typeface="Segoe UI Light" panose="020B0502040204020203" pitchFamily="34" charset="0"/>
              </a:rPr>
              <a:t>2 vs. 8 </a:t>
            </a:r>
            <a:r>
              <a:rPr lang="en-US" smtClean="0">
                <a:latin typeface="Segoe UI Light" panose="020B0502040204020203" pitchFamily="34" charset="0"/>
                <a:cs typeface="Segoe UI Light" panose="020B0502040204020203" pitchFamily="34" charset="0"/>
              </a:rPr>
              <a:t> vs</a:t>
            </a:r>
            <a:r>
              <a:rPr lang="en-US">
                <a:latin typeface="Segoe UI Light" panose="020B0502040204020203" pitchFamily="34" charset="0"/>
                <a:cs typeface="Segoe UI Light" panose="020B0502040204020203" pitchFamily="34" charset="0"/>
              </a:rPr>
              <a:t>. 23 </a:t>
            </a:r>
            <a:r>
              <a:rPr lang="en-US" smtClean="0">
                <a:latin typeface="Segoe UI Light" panose="020B0502040204020203" pitchFamily="34" charset="0"/>
                <a:cs typeface="Segoe UI Light" panose="020B0502040204020203" pitchFamily="34" charset="0"/>
              </a:rPr>
              <a:t> </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Hierdurch notwendige Neustarts:</a:t>
            </a:r>
            <a:br>
              <a:rPr lang="en-US" smtClean="0">
                <a:latin typeface="Segoe UI Light" panose="020B0502040204020203" pitchFamily="34" charset="0"/>
                <a:cs typeface="Segoe UI Light" panose="020B0502040204020203" pitchFamily="34" charset="0"/>
              </a:rPr>
            </a:br>
            <a:r>
              <a:rPr lang="en-US" smtClean="0">
                <a:latin typeface="Segoe UI Light" panose="020B0502040204020203" pitchFamily="34" charset="0"/>
                <a:cs typeface="Segoe UI Light" panose="020B0502040204020203" pitchFamily="34" charset="0"/>
              </a:rPr>
              <a:t>3 vs. 6  vs. 11  </a:t>
            </a:r>
            <a:endParaRPr lang="en-US">
              <a:latin typeface="Segoe UI Light" panose="020B0502040204020203" pitchFamily="34" charset="0"/>
              <a:cs typeface="Segoe UI Light" panose="020B0502040204020203" pitchFamily="34" charset="0"/>
            </a:endParaRPr>
          </a:p>
          <a:p>
            <a:pPr marL="285750" indent="-285750">
              <a:lnSpc>
                <a:spcPct val="150000"/>
              </a:lnSpc>
              <a:buFont typeface="Arial" panose="020B0604020202020204" pitchFamily="34" charset="0"/>
              <a:buChar char="•"/>
            </a:pPr>
            <a:endParaRPr lang="de-DE" smtClean="0">
              <a:latin typeface="Segoe UI Light" panose="020B0502040204020203" pitchFamily="34" charset="0"/>
              <a:cs typeface="Segoe UI Light" panose="020B0502040204020203" pitchFamily="34" charset="0"/>
            </a:endParaRPr>
          </a:p>
        </p:txBody>
      </p:sp>
      <p:sp>
        <p:nvSpPr>
          <p:cNvPr id="13" name="Rechteck 12"/>
          <p:cNvSpPr/>
          <p:nvPr/>
        </p:nvSpPr>
        <p:spPr>
          <a:xfrm>
            <a:off x="1007005" y="1642301"/>
            <a:ext cx="776075" cy="348609"/>
          </a:xfrm>
          <a:prstGeom prst="rect">
            <a:avLst/>
          </a:prstGeom>
          <a:solidFill>
            <a:srgbClr val="FFFF00">
              <a:alpha val="2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6" name="Rechteck 15"/>
          <p:cNvSpPr/>
          <p:nvPr/>
        </p:nvSpPr>
        <p:spPr>
          <a:xfrm>
            <a:off x="790418" y="2486224"/>
            <a:ext cx="235638" cy="348609"/>
          </a:xfrm>
          <a:prstGeom prst="rect">
            <a:avLst/>
          </a:prstGeom>
          <a:solidFill>
            <a:srgbClr val="FFFF00">
              <a:alpha val="2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8" name="Rechteck 17"/>
          <p:cNvSpPr/>
          <p:nvPr/>
        </p:nvSpPr>
        <p:spPr>
          <a:xfrm>
            <a:off x="803118" y="3267274"/>
            <a:ext cx="235638" cy="348609"/>
          </a:xfrm>
          <a:prstGeom prst="rect">
            <a:avLst/>
          </a:prstGeom>
          <a:solidFill>
            <a:srgbClr val="FFFF00">
              <a:alpha val="2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9" name="Rechteck 18"/>
          <p:cNvSpPr/>
          <p:nvPr/>
        </p:nvSpPr>
        <p:spPr>
          <a:xfrm>
            <a:off x="790418" y="4073724"/>
            <a:ext cx="235638" cy="348609"/>
          </a:xfrm>
          <a:prstGeom prst="rect">
            <a:avLst/>
          </a:prstGeom>
          <a:solidFill>
            <a:srgbClr val="FFFF00">
              <a:alpha val="2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0" name="Rechteck 19"/>
          <p:cNvSpPr/>
          <p:nvPr/>
        </p:nvSpPr>
        <p:spPr>
          <a:xfrm>
            <a:off x="1340795" y="2482607"/>
            <a:ext cx="235638" cy="348609"/>
          </a:xfrm>
          <a:prstGeom prst="rect">
            <a:avLst/>
          </a:prstGeom>
          <a:solidFill>
            <a:srgbClr val="75A541">
              <a:alpha val="1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1" name="Rechteck 20"/>
          <p:cNvSpPr/>
          <p:nvPr/>
        </p:nvSpPr>
        <p:spPr>
          <a:xfrm>
            <a:off x="1304328" y="3267273"/>
            <a:ext cx="235638" cy="348609"/>
          </a:xfrm>
          <a:prstGeom prst="rect">
            <a:avLst/>
          </a:prstGeom>
          <a:solidFill>
            <a:srgbClr val="75A541">
              <a:alpha val="1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2" name="Rechteck 21"/>
          <p:cNvSpPr/>
          <p:nvPr/>
        </p:nvSpPr>
        <p:spPr>
          <a:xfrm>
            <a:off x="1310678" y="4107579"/>
            <a:ext cx="235638" cy="348609"/>
          </a:xfrm>
          <a:prstGeom prst="rect">
            <a:avLst/>
          </a:prstGeom>
          <a:solidFill>
            <a:srgbClr val="75A541">
              <a:alpha val="1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3" name="Rechteck 22"/>
          <p:cNvSpPr/>
          <p:nvPr/>
        </p:nvSpPr>
        <p:spPr>
          <a:xfrm>
            <a:off x="1950395" y="2486224"/>
            <a:ext cx="235638" cy="348609"/>
          </a:xfrm>
          <a:prstGeom prst="rect">
            <a:avLst/>
          </a:prstGeom>
          <a:solidFill>
            <a:srgbClr val="FF0000">
              <a:alpha val="1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4" name="Rechteck 23"/>
          <p:cNvSpPr/>
          <p:nvPr/>
        </p:nvSpPr>
        <p:spPr>
          <a:xfrm>
            <a:off x="1886895" y="3305374"/>
            <a:ext cx="235638" cy="348609"/>
          </a:xfrm>
          <a:prstGeom prst="rect">
            <a:avLst/>
          </a:prstGeom>
          <a:solidFill>
            <a:srgbClr val="FF0000">
              <a:alpha val="1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5" name="Rechteck 24"/>
          <p:cNvSpPr/>
          <p:nvPr/>
        </p:nvSpPr>
        <p:spPr>
          <a:xfrm>
            <a:off x="1867845" y="4118174"/>
            <a:ext cx="235638" cy="348609"/>
          </a:xfrm>
          <a:prstGeom prst="rect">
            <a:avLst/>
          </a:prstGeom>
          <a:solidFill>
            <a:srgbClr val="FF0000">
              <a:alpha val="1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6" name="Rechteck 25"/>
          <p:cNvSpPr/>
          <p:nvPr/>
        </p:nvSpPr>
        <p:spPr>
          <a:xfrm>
            <a:off x="2291720" y="1668463"/>
            <a:ext cx="483229" cy="156753"/>
          </a:xfrm>
          <a:prstGeom prst="rect">
            <a:avLst/>
          </a:prstGeom>
          <a:solidFill>
            <a:srgbClr val="FF0000">
              <a:alpha val="11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7" name="Rechteck 26"/>
          <p:cNvSpPr/>
          <p:nvPr/>
        </p:nvSpPr>
        <p:spPr>
          <a:xfrm>
            <a:off x="2291721" y="1825217"/>
            <a:ext cx="483228" cy="165694"/>
          </a:xfrm>
          <a:prstGeom prst="rect">
            <a:avLst/>
          </a:prstGeom>
          <a:solidFill>
            <a:srgbClr val="75A541">
              <a:alpha val="18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Rechteck 13"/>
          <p:cNvSpPr/>
          <p:nvPr/>
        </p:nvSpPr>
        <p:spPr>
          <a:xfrm>
            <a:off x="3289422" y="1990910"/>
            <a:ext cx="309700" cy="461665"/>
          </a:xfrm>
          <a:prstGeom prst="rect">
            <a:avLst/>
          </a:prstGeom>
        </p:spPr>
        <p:txBody>
          <a:bodyPr wrap="none">
            <a:spAutoFit/>
          </a:bodyPr>
          <a:lstStyle/>
          <a:p>
            <a:r>
              <a:rPr lang="en-US" sz="2400" b="1">
                <a:latin typeface="Segoe UI Light" panose="020B0502040204020203" pitchFamily="34" charset="0"/>
                <a:cs typeface="Segoe UI Light" panose="020B0502040204020203" pitchFamily="34" charset="0"/>
              </a:rPr>
              <a:t>*</a:t>
            </a:r>
            <a:endParaRPr lang="de-DE" sz="2400" b="1"/>
          </a:p>
        </p:txBody>
      </p:sp>
      <p:sp>
        <p:nvSpPr>
          <p:cNvPr id="28" name="Rechteck 27"/>
          <p:cNvSpPr/>
          <p:nvPr/>
        </p:nvSpPr>
        <p:spPr>
          <a:xfrm>
            <a:off x="6199734" y="4728194"/>
            <a:ext cx="2610891" cy="369332"/>
          </a:xfrm>
          <a:prstGeom prst="rect">
            <a:avLst/>
          </a:prstGeom>
        </p:spPr>
        <p:txBody>
          <a:bodyPr wrap="square">
            <a:spAutoFit/>
          </a:bodyPr>
          <a:lstStyle/>
          <a:p>
            <a:r>
              <a:rPr lang="en-US" b="1" smtClean="0">
                <a:latin typeface="Segoe UI Light" panose="020B0502040204020203" pitchFamily="34" charset="0"/>
                <a:cs typeface="Segoe UI Light" panose="020B0502040204020203" pitchFamily="34" charset="0"/>
              </a:rPr>
              <a:t>*</a:t>
            </a:r>
            <a:r>
              <a:rPr lang="en-US" sz="1400" smtClean="0">
                <a:latin typeface="Segoe UI Light" panose="020B0502040204020203" pitchFamily="34" charset="0"/>
                <a:cs typeface="Segoe UI Light" panose="020B0502040204020203" pitchFamily="34" charset="0"/>
              </a:rPr>
              <a:t> Zahlen/Hochrechnung: Veeam</a:t>
            </a:r>
            <a:endParaRPr lang="de-DE" sz="1400"/>
          </a:p>
        </p:txBody>
      </p:sp>
    </p:spTree>
    <p:extLst>
      <p:ext uri="{BB962C8B-B14F-4D97-AF65-F5344CB8AC3E}">
        <p14:creationId xmlns:p14="http://schemas.microsoft.com/office/powerpoint/2010/main" val="35793597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564022" y="1021393"/>
            <a:ext cx="8122778" cy="2266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defTabSz="457178" rtl="0" eaLnBrk="0" fontAlgn="base" hangingPunct="0">
              <a:spcBef>
                <a:spcPct val="0"/>
              </a:spcBef>
              <a:spcAft>
                <a:spcPct val="0"/>
              </a:spcAft>
              <a:defRPr sz="2400" kern="1200">
                <a:solidFill>
                  <a:schemeClr val="bg1"/>
                </a:solidFill>
                <a:latin typeface="Arial" panose="020B0604020202020204" pitchFamily="34" charset="0"/>
                <a:ea typeface="ＭＳ Ｐゴシック" pitchFamily="34" charset="-128"/>
                <a:cs typeface="Arial" panose="020B0604020202020204" pitchFamily="34" charset="0"/>
              </a:defRPr>
            </a:lvl1pPr>
            <a:lvl2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2pPr>
            <a:lvl3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3pPr>
            <a:lvl4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4pPr>
            <a:lvl5pPr algn="l" defTabSz="457178" rtl="0" eaLnBrk="0" fontAlgn="base" hangingPunct="0">
              <a:spcBef>
                <a:spcPct val="0"/>
              </a:spcBef>
              <a:spcAft>
                <a:spcPct val="0"/>
              </a:spcAft>
              <a:defRPr sz="2400">
                <a:solidFill>
                  <a:schemeClr val="bg1"/>
                </a:solidFill>
                <a:latin typeface="Arial" pitchFamily="34" charset="0"/>
                <a:ea typeface="ＭＳ Ｐゴシック" pitchFamily="34" charset="-128"/>
                <a:cs typeface="Arial" pitchFamily="34" charset="0"/>
              </a:defRPr>
            </a:lvl5pPr>
            <a:lvl6pPr marL="457178"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6pPr>
            <a:lvl7pPr marL="914354"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7pPr>
            <a:lvl8pPr marL="1371532"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8pPr>
            <a:lvl9pPr marL="1828709" algn="l" defTabSz="457178" rtl="0" eaLnBrk="1" fontAlgn="base" hangingPunct="1">
              <a:spcBef>
                <a:spcPct val="0"/>
              </a:spcBef>
              <a:spcAft>
                <a:spcPct val="0"/>
              </a:spcAft>
              <a:defRPr sz="2400">
                <a:solidFill>
                  <a:schemeClr val="tx1"/>
                </a:solidFill>
                <a:latin typeface="Theinhardt Medium" charset="0"/>
                <a:ea typeface="ＭＳ Ｐゴシック" pitchFamily="34" charset="-128"/>
              </a:defRPr>
            </a:lvl9pPr>
          </a:lstStyle>
          <a:p>
            <a:r>
              <a:rPr lang="en-US" sz="4400" smtClean="0">
                <a:solidFill>
                  <a:srgbClr val="92D050"/>
                </a:solidFill>
                <a:latin typeface="Segoe UI Light" panose="020B0502040204020203" pitchFamily="34" charset="0"/>
                <a:ea typeface="+mj-ea"/>
                <a:cs typeface="Segoe UI Light" panose="020B0502040204020203" pitchFamily="34" charset="0"/>
              </a:rPr>
              <a:t>Demo </a:t>
            </a:r>
            <a:r>
              <a:rPr lang="en-US" sz="4400">
                <a:solidFill>
                  <a:srgbClr val="92D050"/>
                </a:solidFill>
                <a:latin typeface="Segoe UI Light" panose="020B0502040204020203" pitchFamily="34" charset="0"/>
                <a:ea typeface="+mj-ea"/>
                <a:cs typeface="Segoe UI Light" panose="020B0502040204020203" pitchFamily="34" charset="0"/>
              </a:rPr>
              <a:t>2</a:t>
            </a:r>
            <a:endParaRPr lang="en-US" sz="2000" dirty="0">
              <a:solidFill>
                <a:srgbClr val="92D050"/>
              </a:solidFill>
            </a:endParaRPr>
          </a:p>
        </p:txBody>
      </p:sp>
    </p:spTree>
    <p:extLst>
      <p:ext uri="{BB962C8B-B14F-4D97-AF65-F5344CB8AC3E}">
        <p14:creationId xmlns:p14="http://schemas.microsoft.com/office/powerpoint/2010/main" val="36771872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75678" y="376305"/>
            <a:ext cx="8229600" cy="894774"/>
          </a:xfrm>
        </p:spPr>
        <p:txBody>
          <a:bodyPr/>
          <a:lstStyle/>
          <a:p>
            <a:r>
              <a:rPr lang="en-US" smtClean="0"/>
              <a:t>Das Ende einer Ära: Adieu Downgrade</a:t>
            </a:r>
            <a:endParaRPr lang="de-DE"/>
          </a:p>
        </p:txBody>
      </p:sp>
      <p:pic>
        <p:nvPicPr>
          <p:cNvPr id="3" name="Grafik 2"/>
          <p:cNvPicPr>
            <a:picLocks noChangeAspect="1"/>
          </p:cNvPicPr>
          <p:nvPr/>
        </p:nvPicPr>
        <p:blipFill>
          <a:blip r:embed="rId3"/>
          <a:stretch>
            <a:fillRect/>
          </a:stretch>
        </p:blipFill>
        <p:spPr>
          <a:xfrm>
            <a:off x="512635" y="1455626"/>
            <a:ext cx="8192643" cy="2010056"/>
          </a:xfrm>
          <a:prstGeom prst="rect">
            <a:avLst/>
          </a:prstGeom>
        </p:spPr>
      </p:pic>
      <p:pic>
        <p:nvPicPr>
          <p:cNvPr id="4" name="Grafik 3"/>
          <p:cNvPicPr>
            <a:picLocks noChangeAspect="1"/>
          </p:cNvPicPr>
          <p:nvPr/>
        </p:nvPicPr>
        <p:blipFill>
          <a:blip r:embed="rId4"/>
          <a:stretch>
            <a:fillRect/>
          </a:stretch>
        </p:blipFill>
        <p:spPr>
          <a:xfrm>
            <a:off x="381674" y="5613751"/>
            <a:ext cx="6953250" cy="4162425"/>
          </a:xfrm>
          <a:prstGeom prst="rect">
            <a:avLst/>
          </a:prstGeom>
        </p:spPr>
      </p:pic>
    </p:spTree>
    <p:extLst>
      <p:ext uri="{BB962C8B-B14F-4D97-AF65-F5344CB8AC3E}">
        <p14:creationId xmlns:p14="http://schemas.microsoft.com/office/powerpoint/2010/main" val="3492669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385123"/>
            <a:ext cx="8229600" cy="894774"/>
          </a:xfrm>
        </p:spPr>
        <p:txBody>
          <a:bodyPr/>
          <a:lstStyle/>
          <a:p>
            <a:r>
              <a:rPr lang="en-US" smtClean="0"/>
              <a:t>Windows 10 und Windows Server 2016: ein (vorläufiges) Fazit</a:t>
            </a:r>
            <a:endParaRPr lang="de-DE"/>
          </a:p>
        </p:txBody>
      </p:sp>
      <p:sp>
        <p:nvSpPr>
          <p:cNvPr id="3" name="Textfeld 2"/>
          <p:cNvSpPr txBox="1"/>
          <p:nvPr/>
        </p:nvSpPr>
        <p:spPr>
          <a:xfrm>
            <a:off x="457200" y="1316182"/>
            <a:ext cx="8229600" cy="175432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Das beständige Downgrade (der Clients) wird zukünftig sehr "schwierig"</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Die Serverdichte kann erheblich gesteigert werden </a:t>
            </a:r>
          </a:p>
          <a:p>
            <a:pPr marL="285750" indent="-285750">
              <a:lnSpc>
                <a:spcPct val="150000"/>
              </a:lnSpc>
              <a:buFont typeface="Arial" panose="020B0604020202020204" pitchFamily="34" charset="0"/>
              <a:buChar char="•"/>
            </a:pPr>
            <a:r>
              <a:rPr lang="en-US" smtClean="0">
                <a:latin typeface="Segoe UI Light" panose="020B0502040204020203" pitchFamily="34" charset="0"/>
                <a:cs typeface="Segoe UI Light" panose="020B0502040204020203" pitchFamily="34" charset="0"/>
              </a:rPr>
              <a:t>Die neue Plattform macht ein Umdenken/Umgewöhnen des täglichen Arbeitens erforderlich</a:t>
            </a:r>
          </a:p>
        </p:txBody>
      </p:sp>
      <p:sp>
        <p:nvSpPr>
          <p:cNvPr id="6" name="Rechteck 5"/>
          <p:cNvSpPr/>
          <p:nvPr/>
        </p:nvSpPr>
        <p:spPr>
          <a:xfrm>
            <a:off x="1071250" y="3721722"/>
            <a:ext cx="8001000" cy="707886"/>
          </a:xfrm>
          <a:prstGeom prst="rect">
            <a:avLst/>
          </a:prstGeom>
        </p:spPr>
        <p:txBody>
          <a:bodyPr wrap="square">
            <a:spAutoFit/>
          </a:bodyPr>
          <a:lstStyle/>
          <a:p>
            <a:r>
              <a:rPr lang="fr-FR" sz="2000">
                <a:solidFill>
                  <a:srgbClr val="0000FF"/>
                </a:solidFill>
                <a:latin typeface="Consolas" panose="020B0609020204030204" pitchFamily="49" charset="0"/>
              </a:rPr>
              <a:t> Hyper-V + Container + Nano </a:t>
            </a:r>
            <a:r>
              <a:rPr lang="fr-FR" sz="2000">
                <a:solidFill>
                  <a:srgbClr val="000080"/>
                </a:solidFill>
                <a:latin typeface="Consolas" panose="020B0609020204030204" pitchFamily="49" charset="0"/>
              </a:rPr>
              <a:t>–eq</a:t>
            </a:r>
            <a:r>
              <a:rPr lang="fr-FR" sz="2000">
                <a:solidFill>
                  <a:prstClr val="black"/>
                </a:solidFill>
                <a:latin typeface="Consolas" panose="020B0609020204030204" pitchFamily="49" charset="0"/>
              </a:rPr>
              <a:t> </a:t>
            </a:r>
            <a:r>
              <a:rPr lang="fr-FR" sz="2000">
                <a:solidFill>
                  <a:srgbClr val="8B0000"/>
                </a:solidFill>
                <a:latin typeface="Consolas" panose="020B0609020204030204" pitchFamily="49" charset="0"/>
              </a:rPr>
              <a:t>'Most Important'</a:t>
            </a:r>
            <a:endParaRPr lang="fr-FR" sz="2000">
              <a:solidFill>
                <a:prstClr val="black"/>
              </a:solidFill>
              <a:latin typeface="Consolas" panose="020B0609020204030204" pitchFamily="49" charset="0"/>
            </a:endParaRPr>
          </a:p>
          <a:p>
            <a:r>
              <a:rPr lang="de-DE" sz="2000">
                <a:solidFill>
                  <a:prstClr val="black"/>
                </a:solidFill>
                <a:latin typeface="Consolas" panose="020B0609020204030204" pitchFamily="49" charset="0"/>
              </a:rPr>
              <a:t> </a:t>
            </a:r>
          </a:p>
        </p:txBody>
      </p:sp>
    </p:spTree>
    <p:extLst>
      <p:ext uri="{BB962C8B-B14F-4D97-AF65-F5344CB8AC3E}">
        <p14:creationId xmlns:p14="http://schemas.microsoft.com/office/powerpoint/2010/main" val="13344715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801" y="940037"/>
            <a:ext cx="8241555" cy="2933463"/>
          </a:xfrm>
        </p:spPr>
        <p:txBody>
          <a:bodyPr/>
          <a:lstStyle/>
          <a:p>
            <a:r>
              <a:rPr lang="en-US" smtClean="0">
                <a:solidFill>
                  <a:srgbClr val="92D050"/>
                </a:solidFill>
                <a:latin typeface="Segoe UI Light" panose="020B0502040204020203" pitchFamily="34" charset="0"/>
                <a:cs typeface="Segoe UI Light" panose="020B0502040204020203" pitchFamily="34" charset="0"/>
              </a:rPr>
              <a:t>Save the date: </a:t>
            </a:r>
            <a:br>
              <a:rPr lang="en-US" smtClean="0">
                <a:solidFill>
                  <a:srgbClr val="92D050"/>
                </a:solidFill>
                <a:latin typeface="Segoe UI Light" panose="020B0502040204020203" pitchFamily="34" charset="0"/>
                <a:cs typeface="Segoe UI Light" panose="020B0502040204020203" pitchFamily="34" charset="0"/>
              </a:rPr>
            </a:br>
            <a:r>
              <a:rPr lang="en-US" smtClean="0">
                <a:solidFill>
                  <a:srgbClr val="92D050"/>
                </a:solidFill>
                <a:latin typeface="Segoe UI Light" panose="020B0502040204020203" pitchFamily="34" charset="0"/>
                <a:cs typeface="Segoe UI Light" panose="020B0502040204020203" pitchFamily="34" charset="0"/>
              </a:rPr>
              <a:t>02. Feb. 2016, 17:15 h</a:t>
            </a:r>
            <a:r>
              <a:rPr lang="en-US" dirty="0" smtClean="0">
                <a:solidFill>
                  <a:srgbClr val="92D050"/>
                </a:solidFill>
                <a:latin typeface="Segoe UI Light" panose="020B0502040204020203" pitchFamily="34" charset="0"/>
                <a:cs typeface="Segoe UI Light" panose="020B0502040204020203" pitchFamily="34" charset="0"/>
              </a:rPr>
              <a:t/>
            </a:r>
            <a:br>
              <a:rPr lang="en-US" dirty="0" smtClean="0">
                <a:solidFill>
                  <a:srgbClr val="92D050"/>
                </a:solidFill>
                <a:latin typeface="Segoe UI Light" panose="020B0502040204020203" pitchFamily="34" charset="0"/>
                <a:cs typeface="Segoe UI Light" panose="020B0502040204020203" pitchFamily="34" charset="0"/>
              </a:rPr>
            </a:br>
            <a:endParaRPr lang="en-US" sz="2000" dirty="0">
              <a:solidFill>
                <a:srgbClr val="92D050"/>
              </a:solidFill>
              <a:latin typeface="Segoe UI Light" panose="020B0502040204020203" pitchFamily="34" charset="0"/>
              <a:cs typeface="Segoe UI Light" panose="020B0502040204020203" pitchFamily="34" charset="0"/>
            </a:endParaRPr>
          </a:p>
        </p:txBody>
      </p:sp>
      <p:sp>
        <p:nvSpPr>
          <p:cNvPr id="3" name="Subtitle 2"/>
          <p:cNvSpPr>
            <a:spLocks noGrp="1"/>
          </p:cNvSpPr>
          <p:nvPr>
            <p:ph type="subTitle" idx="1"/>
          </p:nvPr>
        </p:nvSpPr>
        <p:spPr>
          <a:xfrm>
            <a:off x="483805" y="3412939"/>
            <a:ext cx="8660195" cy="816163"/>
          </a:xfrm>
        </p:spPr>
        <p:txBody>
          <a:bodyPr>
            <a:noAutofit/>
          </a:bodyPr>
          <a:lstStyle/>
          <a:p>
            <a:r>
              <a:rPr lang="de-DE" sz="2400" smtClean="0">
                <a:latin typeface="Segoe UI Light" panose="020B0502040204020203" pitchFamily="34" charset="0"/>
                <a:cs typeface="Segoe UI Light" panose="020B0502040204020203" pitchFamily="34" charset="0"/>
              </a:rPr>
              <a:t>Citrix - Update </a:t>
            </a:r>
            <a:r>
              <a:rPr lang="de-DE" sz="2400">
                <a:latin typeface="Segoe UI Light" panose="020B0502040204020203" pitchFamily="34" charset="0"/>
                <a:cs typeface="Segoe UI Light" panose="020B0502040204020203" pitchFamily="34" charset="0"/>
              </a:rPr>
              <a:t>von NetScaler 10.1 und 10.5 auf NetScaler </a:t>
            </a:r>
            <a:r>
              <a:rPr lang="de-DE" sz="2400" smtClean="0">
                <a:latin typeface="Segoe UI Light" panose="020B0502040204020203" pitchFamily="34" charset="0"/>
                <a:cs typeface="Segoe UI Light" panose="020B0502040204020203" pitchFamily="34" charset="0"/>
              </a:rPr>
              <a:t>11</a:t>
            </a:r>
            <a:r>
              <a:rPr lang="en-US" sz="2400" smtClean="0">
                <a:latin typeface="Segoe UI Light" panose="020B0502040204020203" pitchFamily="34" charset="0"/>
                <a:cs typeface="Segoe UI Light" panose="020B0502040204020203" pitchFamily="34" charset="0"/>
              </a:rPr>
              <a:t/>
            </a:r>
            <a:br>
              <a:rPr lang="en-US" sz="2400" smtClean="0">
                <a:latin typeface="Segoe UI Light" panose="020B0502040204020203" pitchFamily="34" charset="0"/>
                <a:cs typeface="Segoe UI Light" panose="020B0502040204020203" pitchFamily="34" charset="0"/>
              </a:rPr>
            </a:br>
            <a:r>
              <a:rPr lang="en-US" sz="2400" smtClean="0">
                <a:latin typeface="Segoe UI Light" panose="020B0502040204020203" pitchFamily="34" charset="0"/>
                <a:cs typeface="Segoe UI Light" panose="020B0502040204020203" pitchFamily="34" charset="0"/>
              </a:rPr>
              <a:t/>
            </a:r>
            <a:br>
              <a:rPr lang="en-US" sz="2400" smtClean="0">
                <a:latin typeface="Segoe UI Light" panose="020B0502040204020203" pitchFamily="34" charset="0"/>
                <a:cs typeface="Segoe UI Light" panose="020B0502040204020203" pitchFamily="34" charset="0"/>
              </a:rPr>
            </a:br>
            <a:r>
              <a:rPr lang="de-DE" sz="1400" smtClean="0">
                <a:latin typeface="Segoe UI Light" panose="020B0502040204020203" pitchFamily="34" charset="0"/>
                <a:cs typeface="Segoe UI Light" panose="020B0502040204020203" pitchFamily="34" charset="0"/>
              </a:rPr>
              <a:t>http</a:t>
            </a:r>
            <a:r>
              <a:rPr lang="de-DE" sz="1400">
                <a:latin typeface="Segoe UI Light" panose="020B0502040204020203" pitchFamily="34" charset="0"/>
                <a:cs typeface="Segoe UI Light" panose="020B0502040204020203" pitchFamily="34" charset="0"/>
              </a:rPr>
              <a:t>://education.arrowecs.de/seminare/kurse/training_kurse.cfm?courseId=AAAAEMR</a:t>
            </a:r>
            <a:endParaRPr lang="en-US" sz="2400" dirty="0">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336806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3801" y="401653"/>
            <a:ext cx="8241555" cy="2846372"/>
          </a:xfrm>
        </p:spPr>
        <p:txBody>
          <a:bodyPr>
            <a:normAutofit/>
          </a:bodyPr>
          <a:lstStyle/>
          <a:p>
            <a:r>
              <a:rPr lang="en-US" smtClean="0">
                <a:solidFill>
                  <a:srgbClr val="92D050"/>
                </a:solidFill>
              </a:rPr>
              <a:t>Agenda</a:t>
            </a:r>
            <a:br>
              <a:rPr lang="en-US" smtClean="0">
                <a:solidFill>
                  <a:srgbClr val="92D050"/>
                </a:solidFill>
              </a:rPr>
            </a:br>
            <a:r>
              <a:rPr lang="en-US" sz="1200" smtClean="0">
                <a:solidFill>
                  <a:srgbClr val="92D050"/>
                </a:solidFill>
              </a:rPr>
              <a:t/>
            </a:r>
            <a:br>
              <a:rPr lang="en-US" sz="1200" smtClean="0">
                <a:solidFill>
                  <a:srgbClr val="92D050"/>
                </a:solidFill>
              </a:rPr>
            </a:br>
            <a:r>
              <a:rPr lang="en-US" sz="2400" smtClean="0">
                <a:solidFill>
                  <a:srgbClr val="75A541"/>
                </a:solidFill>
              </a:rPr>
              <a:t>Windows </a:t>
            </a:r>
            <a:r>
              <a:rPr lang="en-US" sz="2400">
                <a:solidFill>
                  <a:srgbClr val="75A541"/>
                </a:solidFill>
              </a:rPr>
              <a:t>Server 2016: Die Neuerungen im Überblick</a:t>
            </a:r>
            <a:r>
              <a:rPr lang="en-US" sz="2400"/>
              <a:t/>
            </a:r>
            <a:br>
              <a:rPr lang="en-US" sz="2400"/>
            </a:br>
            <a:r>
              <a:rPr lang="en-US" smtClean="0">
                <a:solidFill>
                  <a:srgbClr val="92D050"/>
                </a:solidFill>
              </a:rPr>
              <a:t/>
            </a:r>
            <a:br>
              <a:rPr lang="en-US" smtClean="0">
                <a:solidFill>
                  <a:srgbClr val="92D050"/>
                </a:solidFill>
              </a:rPr>
            </a:br>
            <a:endParaRPr lang="en-US" sz="2000" dirty="0">
              <a:solidFill>
                <a:srgbClr val="92D050"/>
              </a:solidFill>
            </a:endParaRPr>
          </a:p>
        </p:txBody>
      </p:sp>
      <p:sp>
        <p:nvSpPr>
          <p:cNvPr id="4" name="Subtitle 2"/>
          <p:cNvSpPr txBox="1">
            <a:spLocks/>
          </p:cNvSpPr>
          <p:nvPr/>
        </p:nvSpPr>
        <p:spPr>
          <a:xfrm>
            <a:off x="483801" y="2203511"/>
            <a:ext cx="4589192" cy="3195060"/>
          </a:xfrm>
          <a:prstGeom prst="rect">
            <a:avLst/>
          </a:prstGeom>
        </p:spPr>
        <p:txBody>
          <a:bodyPr vert="horz" lIns="91440" tIns="45720" rIns="91440" bIns="45720" rtlCol="0">
            <a:noAutofit/>
          </a:bodyPr>
          <a:lstStyle>
            <a:lvl1pPr marL="0" indent="0" algn="l" defTabSz="457178" rtl="0" eaLnBrk="1" latinLnBrk="0" hangingPunct="1">
              <a:spcBef>
                <a:spcPts val="1000"/>
              </a:spcBef>
              <a:buFont typeface="Arial"/>
              <a:buNone/>
              <a:defRPr sz="2000" b="0" i="0" kern="1200">
                <a:solidFill>
                  <a:schemeClr val="bg1"/>
                </a:solidFill>
                <a:latin typeface="Segoe UI Light" panose="020B0502040204020203" pitchFamily="34" charset="0"/>
                <a:ea typeface="+mn-ea"/>
                <a:cs typeface="Segoe UI Light" panose="020B0502040204020203" pitchFamily="34" charset="0"/>
              </a:defRPr>
            </a:lvl1pPr>
            <a:lvl2pPr marL="457178" indent="0" algn="ctr" defTabSz="457178" rtl="0" eaLnBrk="1" latinLnBrk="0" hangingPunct="1">
              <a:spcBef>
                <a:spcPct val="20000"/>
              </a:spcBef>
              <a:buFont typeface="Arial"/>
              <a:buNone/>
              <a:defRPr sz="1800" b="0" i="0" kern="1200">
                <a:solidFill>
                  <a:schemeClr val="tx1">
                    <a:tint val="75000"/>
                  </a:schemeClr>
                </a:solidFill>
                <a:latin typeface="Segoe UI Light" panose="020B0502040204020203" pitchFamily="34" charset="0"/>
                <a:ea typeface="+mn-ea"/>
                <a:cs typeface="Segoe UI Light" panose="020B0502040204020203" pitchFamily="34" charset="0"/>
              </a:defRPr>
            </a:lvl2pPr>
            <a:lvl3pPr marL="914354" indent="0" algn="ctr" defTabSz="457178" rtl="0" eaLnBrk="1" latinLnBrk="0" hangingPunct="1">
              <a:spcBef>
                <a:spcPct val="20000"/>
              </a:spcBef>
              <a:buFont typeface="Arial"/>
              <a:buNone/>
              <a:defRPr sz="1600" b="0" i="0" kern="1200">
                <a:solidFill>
                  <a:schemeClr val="tx1">
                    <a:tint val="75000"/>
                  </a:schemeClr>
                </a:solidFill>
                <a:latin typeface="Segoe UI Light" panose="020B0502040204020203" pitchFamily="34" charset="0"/>
                <a:ea typeface="+mn-ea"/>
                <a:cs typeface="Segoe UI Light" panose="020B0502040204020203" pitchFamily="34" charset="0"/>
              </a:defRPr>
            </a:lvl3pPr>
            <a:lvl4pPr marL="1371532" indent="0" algn="ctr" defTabSz="457178" rtl="0" eaLnBrk="1" latinLnBrk="0" hangingPunct="1">
              <a:spcBef>
                <a:spcPct val="20000"/>
              </a:spcBef>
              <a:buFont typeface="Arial"/>
              <a:buNone/>
              <a:defRPr sz="1400" b="0" i="0" kern="1200">
                <a:solidFill>
                  <a:schemeClr val="tx1">
                    <a:tint val="75000"/>
                  </a:schemeClr>
                </a:solidFill>
                <a:latin typeface="Segoe UI Light" panose="020B0502040204020203" pitchFamily="34" charset="0"/>
                <a:ea typeface="+mn-ea"/>
                <a:cs typeface="Segoe UI Light" panose="020B0502040204020203" pitchFamily="34" charset="0"/>
              </a:defRPr>
            </a:lvl4pPr>
            <a:lvl5pPr marL="1828709" indent="0" algn="ctr" defTabSz="457178" rtl="0" eaLnBrk="1" latinLnBrk="0" hangingPunct="1">
              <a:spcBef>
                <a:spcPct val="20000"/>
              </a:spcBef>
              <a:buFont typeface="Arial"/>
              <a:buNone/>
              <a:defRPr sz="1400" b="0" i="0" kern="1200">
                <a:solidFill>
                  <a:schemeClr val="tx1">
                    <a:tint val="75000"/>
                  </a:schemeClr>
                </a:solidFill>
                <a:latin typeface="Segoe UI Light" panose="020B0502040204020203" pitchFamily="34" charset="0"/>
                <a:ea typeface="+mn-ea"/>
                <a:cs typeface="Segoe UI Light" panose="020B0502040204020203" pitchFamily="34" charset="0"/>
              </a:defRPr>
            </a:lvl5pPr>
            <a:lvl6pPr marL="2285886"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062"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240"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418" indent="0" algn="ctr" defTabSz="457178"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342900" indent="-342900">
              <a:buFont typeface="Arial" panose="020B0604020202020204" pitchFamily="34" charset="0"/>
              <a:buChar char="•"/>
            </a:pPr>
            <a:r>
              <a:rPr lang="en-US" sz="2400" smtClean="0"/>
              <a:t>Editionen, Lizensierung</a:t>
            </a:r>
          </a:p>
          <a:p>
            <a:pPr marL="342900" indent="-342900">
              <a:buFont typeface="Arial" panose="020B0604020202020204" pitchFamily="34" charset="0"/>
              <a:buChar char="•"/>
            </a:pPr>
            <a:r>
              <a:rPr lang="en-US" sz="2400" smtClean="0"/>
              <a:t>Hyper-V, Container</a:t>
            </a:r>
          </a:p>
          <a:p>
            <a:pPr marL="342900" indent="-342900">
              <a:buFont typeface="Arial" panose="020B0604020202020204" pitchFamily="34" charset="0"/>
              <a:buChar char="•"/>
            </a:pPr>
            <a:r>
              <a:rPr lang="en-US" sz="2400" smtClean="0"/>
              <a:t>Nano-Installationsoption</a:t>
            </a:r>
          </a:p>
          <a:p>
            <a:pPr marL="342900" indent="-342900">
              <a:buFont typeface="Arial" panose="020B0604020202020204" pitchFamily="34" charset="0"/>
              <a:buChar char="•"/>
            </a:pPr>
            <a:r>
              <a:rPr lang="en-US" sz="2400" smtClean="0"/>
              <a:t>"The Big </a:t>
            </a:r>
            <a:r>
              <a:rPr lang="en-US" sz="2400"/>
              <a:t>Picture</a:t>
            </a:r>
            <a:r>
              <a:rPr lang="en-US" sz="2400" smtClean="0"/>
              <a:t>"</a:t>
            </a:r>
          </a:p>
          <a:p>
            <a:r>
              <a:rPr lang="en-US" sz="600" smtClean="0">
                <a:solidFill>
                  <a:srgbClr val="75A541"/>
                </a:solidFill>
              </a:rPr>
              <a:t>-----------------------------------------------------------------------------------------------------------</a:t>
            </a:r>
            <a:endParaRPr lang="en-US" sz="600">
              <a:solidFill>
                <a:srgbClr val="75A541"/>
              </a:solidFill>
            </a:endParaRPr>
          </a:p>
          <a:p>
            <a:r>
              <a:rPr lang="en-US" sz="2400" smtClean="0"/>
              <a:t>= 1 h, 2 Demos, 20 </a:t>
            </a:r>
            <a:r>
              <a:rPr lang="en-US" sz="2400"/>
              <a:t>F</a:t>
            </a:r>
            <a:r>
              <a:rPr lang="en-US" sz="2400" smtClean="0"/>
              <a:t>olien</a:t>
            </a:r>
          </a:p>
          <a:p>
            <a:pPr marL="342900" indent="-342900">
              <a:buFont typeface="Arial" panose="020B0604020202020204" pitchFamily="34" charset="0"/>
              <a:buChar char="•"/>
            </a:pPr>
            <a:endParaRPr lang="en-US" sz="2400" smtClean="0"/>
          </a:p>
        </p:txBody>
      </p:sp>
      <p:sp>
        <p:nvSpPr>
          <p:cNvPr id="5" name="Rechteck 4"/>
          <p:cNvSpPr/>
          <p:nvPr/>
        </p:nvSpPr>
        <p:spPr>
          <a:xfrm>
            <a:off x="3276242" y="1181224"/>
            <a:ext cx="1152883" cy="461665"/>
          </a:xfrm>
          <a:prstGeom prst="rect">
            <a:avLst/>
          </a:prstGeom>
        </p:spPr>
        <p:txBody>
          <a:bodyPr wrap="square">
            <a:spAutoFit/>
          </a:bodyPr>
          <a:lstStyle/>
          <a:p>
            <a:r>
              <a:rPr lang="en-US" sz="2400" i="1" smtClean="0">
                <a:solidFill>
                  <a:srgbClr val="75A541"/>
                </a:solidFill>
                <a:latin typeface="Segoe UI Light" panose="020B0502040204020203" pitchFamily="34" charset="0"/>
                <a:cs typeface="Segoe UI Light" panose="020B0502040204020203" pitchFamily="34" charset="0"/>
              </a:rPr>
              <a:t>Einige</a:t>
            </a:r>
            <a:endParaRPr lang="de-DE" sz="2400" i="1">
              <a:solidFill>
                <a:srgbClr val="75A541"/>
              </a:solidFill>
              <a:latin typeface="Segoe UI Light" panose="020B0502040204020203" pitchFamily="34" charset="0"/>
              <a:cs typeface="Segoe UI Light" panose="020B0502040204020203" pitchFamily="34" charset="0"/>
            </a:endParaRPr>
          </a:p>
        </p:txBody>
      </p:sp>
      <p:cxnSp>
        <p:nvCxnSpPr>
          <p:cNvPr id="6" name="Gerade Verbindung mit Pfeil 5"/>
          <p:cNvCxnSpPr/>
          <p:nvPr/>
        </p:nvCxnSpPr>
        <p:spPr>
          <a:xfrm flipH="1">
            <a:off x="3409592" y="1662700"/>
            <a:ext cx="514708" cy="253365"/>
          </a:xfrm>
          <a:prstGeom prst="straightConnector1">
            <a:avLst/>
          </a:prstGeom>
          <a:ln w="38100">
            <a:solidFill>
              <a:srgbClr val="FF0000"/>
            </a:solidFill>
            <a:tailEnd type="none" w="med" len="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483097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p:nvPr>
        </p:nvSpPr>
        <p:spPr>
          <a:xfrm>
            <a:off x="457200" y="669135"/>
            <a:ext cx="8229600" cy="891779"/>
          </a:xfrm>
        </p:spPr>
        <p:txBody>
          <a:bodyPr/>
          <a:lstStyle/>
          <a:p>
            <a:r>
              <a:rPr lang="de-DE" altLang="de-DE" smtClean="0">
                <a:latin typeface="Segoe UI Light" panose="020B0502040204020203" pitchFamily="34" charset="0"/>
                <a:cs typeface="Segoe UI Light" panose="020B0502040204020203" pitchFamily="34" charset="0"/>
              </a:rPr>
              <a:t>Arrow Education – </a:t>
            </a:r>
            <a:br>
              <a:rPr lang="de-DE" altLang="de-DE" smtClean="0">
                <a:latin typeface="Segoe UI Light" panose="020B0502040204020203" pitchFamily="34" charset="0"/>
                <a:cs typeface="Segoe UI Light" panose="020B0502040204020203" pitchFamily="34" charset="0"/>
              </a:rPr>
            </a:br>
            <a:r>
              <a:rPr lang="de-DE" altLang="de-DE" smtClean="0">
                <a:latin typeface="Segoe UI Light" panose="020B0502040204020203" pitchFamily="34" charset="0"/>
                <a:cs typeface="Segoe UI Light" panose="020B0502040204020203" pitchFamily="34" charset="0"/>
              </a:rPr>
              <a:t>Trainings &amp; Zertifizierungen </a:t>
            </a:r>
          </a:p>
        </p:txBody>
      </p:sp>
      <p:pic>
        <p:nvPicPr>
          <p:cNvPr id="9219" name="Inhaltsplatzhalter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7519" y="388145"/>
            <a:ext cx="1990725" cy="1493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5"/>
          <p:cNvSpPr txBox="1">
            <a:spLocks noChangeArrowheads="1"/>
          </p:cNvSpPr>
          <p:nvPr/>
        </p:nvSpPr>
        <p:spPr bwMode="auto">
          <a:xfrm>
            <a:off x="457200" y="1632746"/>
            <a:ext cx="290977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eaLnBrk="1" fontAlgn="base" hangingPunct="1">
              <a:spcBef>
                <a:spcPct val="0"/>
              </a:spcBef>
              <a:spcAft>
                <a:spcPct val="0"/>
              </a:spcAft>
              <a:buFontTx/>
              <a:buNone/>
            </a:pPr>
            <a:r>
              <a:rPr lang="de-DE" altLang="de-DE" sz="1600" b="1">
                <a:solidFill>
                  <a:prstClr val="white"/>
                </a:solidFill>
                <a:latin typeface="Segoe UI Light" panose="020B0502040204020203" pitchFamily="34" charset="0"/>
                <a:cs typeface="Segoe UI Light" panose="020B0502040204020203" pitchFamily="34" charset="0"/>
              </a:rPr>
              <a:t>… deutschlandweite Abdeckung</a:t>
            </a:r>
          </a:p>
          <a:p>
            <a:pPr fontAlgn="base">
              <a:spcBef>
                <a:spcPct val="0"/>
              </a:spcBef>
              <a:spcAft>
                <a:spcPct val="0"/>
              </a:spcAft>
              <a:buFont typeface="Arial" pitchFamily="34" charset="0"/>
              <a:buNone/>
            </a:pPr>
            <a:r>
              <a:rPr lang="de-DE" altLang="de-DE" sz="1400">
                <a:solidFill>
                  <a:prstClr val="white"/>
                </a:solidFill>
                <a:latin typeface="Segoe UI Light" panose="020B0502040204020203" pitchFamily="34" charset="0"/>
                <a:cs typeface="Segoe UI Light" panose="020B0502040204020203" pitchFamily="34" charset="0"/>
              </a:rPr>
              <a:t>&gt; München</a:t>
            </a:r>
          </a:p>
          <a:p>
            <a:pPr fontAlgn="base">
              <a:spcBef>
                <a:spcPct val="0"/>
              </a:spcBef>
              <a:spcAft>
                <a:spcPct val="0"/>
              </a:spcAft>
              <a:buFont typeface="Arial" pitchFamily="34" charset="0"/>
              <a:buNone/>
            </a:pPr>
            <a:r>
              <a:rPr lang="de-DE" altLang="de-DE" sz="1400">
                <a:solidFill>
                  <a:prstClr val="white"/>
                </a:solidFill>
                <a:latin typeface="Segoe UI Light" panose="020B0502040204020203" pitchFamily="34" charset="0"/>
                <a:cs typeface="Segoe UI Light" panose="020B0502040204020203" pitchFamily="34" charset="0"/>
              </a:rPr>
              <a:t>&gt; Frankfurt</a:t>
            </a:r>
          </a:p>
          <a:p>
            <a:pPr fontAlgn="base">
              <a:spcBef>
                <a:spcPct val="0"/>
              </a:spcBef>
              <a:spcAft>
                <a:spcPct val="0"/>
              </a:spcAft>
              <a:buFont typeface="Arial" pitchFamily="34" charset="0"/>
              <a:buNone/>
            </a:pPr>
            <a:r>
              <a:rPr lang="de-DE" altLang="de-DE" sz="1400">
                <a:solidFill>
                  <a:prstClr val="white"/>
                </a:solidFill>
                <a:latin typeface="Segoe UI Light" panose="020B0502040204020203" pitchFamily="34" charset="0"/>
                <a:cs typeface="Segoe UI Light" panose="020B0502040204020203" pitchFamily="34" charset="0"/>
              </a:rPr>
              <a:t>&gt; Bochum</a:t>
            </a:r>
          </a:p>
          <a:p>
            <a:pPr fontAlgn="base">
              <a:spcBef>
                <a:spcPct val="0"/>
              </a:spcBef>
              <a:spcAft>
                <a:spcPct val="0"/>
              </a:spcAft>
              <a:buFont typeface="Arial" pitchFamily="34" charset="0"/>
              <a:buNone/>
            </a:pPr>
            <a:r>
              <a:rPr lang="de-DE" altLang="de-DE" sz="1400">
                <a:solidFill>
                  <a:prstClr val="white"/>
                </a:solidFill>
                <a:latin typeface="Segoe UI Light" panose="020B0502040204020203" pitchFamily="34" charset="0"/>
                <a:cs typeface="Segoe UI Light" panose="020B0502040204020203" pitchFamily="34" charset="0"/>
              </a:rPr>
              <a:t>&gt; Berlin</a:t>
            </a:r>
          </a:p>
          <a:p>
            <a:pPr fontAlgn="base">
              <a:spcBef>
                <a:spcPct val="0"/>
              </a:spcBef>
              <a:spcAft>
                <a:spcPct val="0"/>
              </a:spcAft>
              <a:buFont typeface="Arial" pitchFamily="34" charset="0"/>
              <a:buNone/>
            </a:pPr>
            <a:r>
              <a:rPr lang="de-DE" altLang="de-DE" sz="1400">
                <a:solidFill>
                  <a:prstClr val="white"/>
                </a:solidFill>
                <a:latin typeface="Segoe UI Light" panose="020B0502040204020203" pitchFamily="34" charset="0"/>
                <a:cs typeface="Segoe UI Light" panose="020B0502040204020203" pitchFamily="34" charset="0"/>
              </a:rPr>
              <a:t>&gt; Hamburg</a:t>
            </a:r>
          </a:p>
          <a:p>
            <a:pPr fontAlgn="base">
              <a:spcBef>
                <a:spcPct val="0"/>
              </a:spcBef>
              <a:spcAft>
                <a:spcPct val="0"/>
              </a:spcAft>
              <a:buFont typeface="Arial" pitchFamily="34" charset="0"/>
              <a:buNone/>
            </a:pPr>
            <a:endParaRPr lang="de-DE" altLang="de-DE" sz="1400">
              <a:solidFill>
                <a:prstClr val="white"/>
              </a:solidFill>
              <a:latin typeface="Segoe UI Light" panose="020B0502040204020203" pitchFamily="34" charset="0"/>
              <a:cs typeface="Segoe UI Light" panose="020B0502040204020203" pitchFamily="34" charset="0"/>
            </a:endParaRPr>
          </a:p>
        </p:txBody>
      </p:sp>
      <p:sp>
        <p:nvSpPr>
          <p:cNvPr id="6" name="Textfeld 5"/>
          <p:cNvSpPr txBox="1">
            <a:spLocks noChangeArrowheads="1"/>
          </p:cNvSpPr>
          <p:nvPr/>
        </p:nvSpPr>
        <p:spPr bwMode="auto">
          <a:xfrm>
            <a:off x="4495800" y="3405194"/>
            <a:ext cx="46482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eaLnBrk="1" fontAlgn="base" hangingPunct="1">
              <a:spcBef>
                <a:spcPct val="0"/>
              </a:spcBef>
              <a:spcAft>
                <a:spcPct val="0"/>
              </a:spcAft>
              <a:buFontTx/>
              <a:buNone/>
            </a:pPr>
            <a:r>
              <a:rPr lang="de-DE" altLang="de-DE" sz="1600" b="1">
                <a:solidFill>
                  <a:prstClr val="white"/>
                </a:solidFill>
                <a:latin typeface="Segoe UI Light" panose="020B0502040204020203" pitchFamily="34" charset="0"/>
                <a:cs typeface="Segoe UI Light" panose="020B0502040204020203" pitchFamily="34" charset="0"/>
              </a:rPr>
              <a:t>… innovative und zeitgemäße Lernmethoden</a:t>
            </a:r>
          </a:p>
          <a:p>
            <a:pPr eaLnBrk="1" fontAlgn="base" hangingPunct="1">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Klassenraumtraining</a:t>
            </a:r>
          </a:p>
          <a:p>
            <a:pPr eaLnBrk="1" fontAlgn="base" hangingPunct="1">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Virtual Classroom</a:t>
            </a:r>
          </a:p>
          <a:p>
            <a:pPr eaLnBrk="1" fontAlgn="base" hangingPunct="1">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Elearning</a:t>
            </a:r>
          </a:p>
          <a:p>
            <a:pPr eaLnBrk="1" fontAlgn="base" hangingPunct="1">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Videolearning</a:t>
            </a:r>
            <a:endParaRPr lang="de-DE" altLang="de-DE" sz="1400">
              <a:solidFill>
                <a:prstClr val="white"/>
              </a:solidFill>
              <a:latin typeface="Segoe UI Light" panose="020B0502040204020203" pitchFamily="34" charset="0"/>
              <a:cs typeface="Segoe UI Light" panose="020B0502040204020203" pitchFamily="34" charset="0"/>
            </a:endParaRPr>
          </a:p>
        </p:txBody>
      </p:sp>
      <p:sp>
        <p:nvSpPr>
          <p:cNvPr id="7" name="Textfeld 6"/>
          <p:cNvSpPr txBox="1">
            <a:spLocks noChangeArrowheads="1"/>
          </p:cNvSpPr>
          <p:nvPr/>
        </p:nvSpPr>
        <p:spPr bwMode="auto">
          <a:xfrm>
            <a:off x="5280034" y="1952626"/>
            <a:ext cx="268900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fontAlgn="base">
              <a:spcBef>
                <a:spcPct val="0"/>
              </a:spcBef>
              <a:spcAft>
                <a:spcPct val="0"/>
              </a:spcAft>
              <a:buFont typeface="Arial" pitchFamily="34" charset="0"/>
              <a:buNone/>
            </a:pPr>
            <a:r>
              <a:rPr lang="de-DE" altLang="de-DE" sz="1600" b="1">
                <a:solidFill>
                  <a:prstClr val="white"/>
                </a:solidFill>
                <a:latin typeface="Segoe UI Light" panose="020B0502040204020203" pitchFamily="34" charset="0"/>
                <a:cs typeface="Segoe UI Light" panose="020B0502040204020203" pitchFamily="34" charset="0"/>
              </a:rPr>
              <a:t>… Modernste Lernumgebung</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Highend Laborumgebung</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Digitale Kursunterlagen</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Klimatisierte Kursräume</a:t>
            </a:r>
          </a:p>
        </p:txBody>
      </p:sp>
      <p:sp>
        <p:nvSpPr>
          <p:cNvPr id="8" name="Textfeld 7"/>
          <p:cNvSpPr txBox="1">
            <a:spLocks noChangeArrowheads="1"/>
          </p:cNvSpPr>
          <p:nvPr/>
        </p:nvSpPr>
        <p:spPr bwMode="auto">
          <a:xfrm>
            <a:off x="867583" y="3393151"/>
            <a:ext cx="244791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fontAlgn="base">
              <a:spcBef>
                <a:spcPct val="0"/>
              </a:spcBef>
              <a:spcAft>
                <a:spcPct val="0"/>
              </a:spcAft>
              <a:buFont typeface="Arial" pitchFamily="34" charset="0"/>
              <a:buNone/>
            </a:pPr>
            <a:r>
              <a:rPr lang="de-DE" altLang="de-DE" sz="1600" b="1">
                <a:solidFill>
                  <a:prstClr val="white"/>
                </a:solidFill>
                <a:latin typeface="Segoe UI Light" panose="020B0502040204020203" pitchFamily="34" charset="0"/>
                <a:cs typeface="Segoe UI Light" panose="020B0502040204020203" pitchFamily="34" charset="0"/>
              </a:rPr>
              <a:t>… Einmaliges Kursportfolio</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Citrix</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VMware</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Microsoft</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Check Point</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Uvm.</a:t>
            </a:r>
          </a:p>
        </p:txBody>
      </p:sp>
      <p:sp>
        <p:nvSpPr>
          <p:cNvPr id="9" name="Textfeld 8"/>
          <p:cNvSpPr txBox="1">
            <a:spLocks noChangeArrowheads="1"/>
          </p:cNvSpPr>
          <p:nvPr/>
        </p:nvSpPr>
        <p:spPr bwMode="auto">
          <a:xfrm>
            <a:off x="2135194" y="2069712"/>
            <a:ext cx="293593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fontAlgn="base">
              <a:spcBef>
                <a:spcPct val="0"/>
              </a:spcBef>
              <a:spcAft>
                <a:spcPct val="0"/>
              </a:spcAft>
              <a:buFont typeface="Arial" pitchFamily="34" charset="0"/>
              <a:buNone/>
            </a:pPr>
            <a:r>
              <a:rPr lang="de-DE" altLang="de-DE" sz="1600" b="1">
                <a:solidFill>
                  <a:prstClr val="white"/>
                </a:solidFill>
                <a:latin typeface="Segoe UI Light" panose="020B0502040204020203" pitchFamily="34" charset="0"/>
                <a:cs typeface="Segoe UI Light" panose="020B0502040204020203" pitchFamily="34" charset="0"/>
              </a:rPr>
              <a:t>…Qualität</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Supportprofis als Trainer</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Lerngarantie</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Garantierte Kursdurchführung</a:t>
            </a:r>
          </a:p>
          <a:p>
            <a:pPr fontAlgn="base">
              <a:spcBef>
                <a:spcPct val="0"/>
              </a:spcBef>
              <a:spcAft>
                <a:spcPct val="0"/>
              </a:spcAft>
              <a:buFont typeface="Arial" pitchFamily="34" charset="0"/>
              <a:buNone/>
            </a:pPr>
            <a:r>
              <a:rPr lang="de-DE" altLang="de-DE" sz="1600">
                <a:solidFill>
                  <a:prstClr val="white"/>
                </a:solidFill>
                <a:latin typeface="Segoe UI Light" panose="020B0502040204020203" pitchFamily="34" charset="0"/>
                <a:cs typeface="Segoe UI Light" panose="020B0502040204020203" pitchFamily="34" charset="0"/>
              </a:rPr>
              <a:t>&gt; Zertifiziertes Testcenter</a:t>
            </a:r>
          </a:p>
        </p:txBody>
      </p:sp>
    </p:spTree>
    <p:extLst>
      <p:ext uri="{BB962C8B-B14F-4D97-AF65-F5344CB8AC3E}">
        <p14:creationId xmlns:p14="http://schemas.microsoft.com/office/powerpoint/2010/main" val="36334330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title" idx="4294967295"/>
          </p:nvPr>
        </p:nvSpPr>
        <p:spPr>
          <a:xfrm>
            <a:off x="547553" y="603657"/>
            <a:ext cx="8229600" cy="890587"/>
          </a:xfrm>
        </p:spPr>
        <p:txBody>
          <a:bodyPr/>
          <a:lstStyle/>
          <a:p>
            <a:r>
              <a:rPr lang="de-DE" altLang="de-DE" smtClean="0"/>
              <a:t>Arrow Education – </a:t>
            </a:r>
            <a:br>
              <a:rPr lang="de-DE" altLang="de-DE" smtClean="0"/>
            </a:br>
            <a:r>
              <a:rPr lang="de-DE" altLang="de-DE" smtClean="0"/>
              <a:t>Trainings &amp; Zertifizierungen </a:t>
            </a:r>
          </a:p>
        </p:txBody>
      </p:sp>
      <p:pic>
        <p:nvPicPr>
          <p:cNvPr id="9219" name="Inhaltsplatzhalter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67518" y="388145"/>
            <a:ext cx="1990725" cy="1493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feld 5"/>
          <p:cNvSpPr txBox="1">
            <a:spLocks noChangeArrowheads="1"/>
          </p:cNvSpPr>
          <p:nvPr/>
        </p:nvSpPr>
        <p:spPr bwMode="auto">
          <a:xfrm>
            <a:off x="457200" y="1759746"/>
            <a:ext cx="2909771"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eaLnBrk="1" hangingPunct="1">
              <a:spcBef>
                <a:spcPct val="0"/>
              </a:spcBef>
              <a:buFontTx/>
              <a:buNone/>
            </a:pPr>
            <a:r>
              <a:rPr lang="de-DE" altLang="de-DE" sz="1600" b="1" dirty="0">
                <a:latin typeface="Segoe UI Light" panose="020B0502040204020203" pitchFamily="34" charset="0"/>
                <a:cs typeface="Segoe UI Light" panose="020B0502040204020203" pitchFamily="34" charset="0"/>
              </a:rPr>
              <a:t>… deutschlandweite Abdeckung</a:t>
            </a:r>
          </a:p>
          <a:p>
            <a:pPr>
              <a:spcBef>
                <a:spcPct val="0"/>
              </a:spcBef>
              <a:buFont typeface="Arial" pitchFamily="34" charset="0"/>
              <a:buNone/>
            </a:pPr>
            <a:r>
              <a:rPr lang="de-DE" altLang="de-DE" sz="1400" dirty="0">
                <a:latin typeface="Segoe UI Light" panose="020B0502040204020203" pitchFamily="34" charset="0"/>
                <a:cs typeface="Segoe UI Light" panose="020B0502040204020203" pitchFamily="34" charset="0"/>
              </a:rPr>
              <a:t>&gt; München</a:t>
            </a:r>
          </a:p>
          <a:p>
            <a:pPr>
              <a:spcBef>
                <a:spcPct val="0"/>
              </a:spcBef>
              <a:buFont typeface="Arial" pitchFamily="34" charset="0"/>
              <a:buNone/>
            </a:pPr>
            <a:r>
              <a:rPr lang="de-DE" altLang="de-DE" sz="1400" dirty="0">
                <a:latin typeface="Segoe UI Light" panose="020B0502040204020203" pitchFamily="34" charset="0"/>
                <a:cs typeface="Segoe UI Light" panose="020B0502040204020203" pitchFamily="34" charset="0"/>
              </a:rPr>
              <a:t>&gt; Frankfurt</a:t>
            </a:r>
          </a:p>
          <a:p>
            <a:pPr>
              <a:spcBef>
                <a:spcPct val="0"/>
              </a:spcBef>
              <a:buFont typeface="Arial" pitchFamily="34" charset="0"/>
              <a:buNone/>
            </a:pPr>
            <a:r>
              <a:rPr lang="de-DE" altLang="de-DE" sz="1400" dirty="0">
                <a:latin typeface="Segoe UI Light" panose="020B0502040204020203" pitchFamily="34" charset="0"/>
                <a:cs typeface="Segoe UI Light" panose="020B0502040204020203" pitchFamily="34" charset="0"/>
              </a:rPr>
              <a:t>&gt; Bochum</a:t>
            </a:r>
          </a:p>
          <a:p>
            <a:pPr>
              <a:spcBef>
                <a:spcPct val="0"/>
              </a:spcBef>
              <a:buFont typeface="Arial" pitchFamily="34" charset="0"/>
              <a:buNone/>
            </a:pPr>
            <a:r>
              <a:rPr lang="de-DE" altLang="de-DE" sz="1400" dirty="0">
                <a:latin typeface="Segoe UI Light" panose="020B0502040204020203" pitchFamily="34" charset="0"/>
                <a:cs typeface="Segoe UI Light" panose="020B0502040204020203" pitchFamily="34" charset="0"/>
              </a:rPr>
              <a:t>&gt; Berlin</a:t>
            </a:r>
          </a:p>
          <a:p>
            <a:pPr>
              <a:spcBef>
                <a:spcPct val="0"/>
              </a:spcBef>
              <a:buFont typeface="Arial" pitchFamily="34" charset="0"/>
              <a:buNone/>
            </a:pPr>
            <a:r>
              <a:rPr lang="de-DE" altLang="de-DE" sz="1400" dirty="0">
                <a:latin typeface="Segoe UI Light" panose="020B0502040204020203" pitchFamily="34" charset="0"/>
                <a:cs typeface="Segoe UI Light" panose="020B0502040204020203" pitchFamily="34" charset="0"/>
              </a:rPr>
              <a:t>&gt; Hamburg</a:t>
            </a:r>
          </a:p>
          <a:p>
            <a:pPr>
              <a:spcBef>
                <a:spcPct val="0"/>
              </a:spcBef>
              <a:buFont typeface="Arial" pitchFamily="34" charset="0"/>
              <a:buNone/>
            </a:pPr>
            <a:endParaRPr lang="de-DE" altLang="de-DE" sz="1400" dirty="0">
              <a:latin typeface="Segoe UI Light" panose="020B0502040204020203" pitchFamily="34" charset="0"/>
              <a:cs typeface="Segoe UI Light" panose="020B0502040204020203" pitchFamily="34" charset="0"/>
            </a:endParaRPr>
          </a:p>
        </p:txBody>
      </p:sp>
      <p:sp>
        <p:nvSpPr>
          <p:cNvPr id="7" name="Textfeld 6"/>
          <p:cNvSpPr txBox="1">
            <a:spLocks noChangeArrowheads="1"/>
          </p:cNvSpPr>
          <p:nvPr/>
        </p:nvSpPr>
        <p:spPr bwMode="auto">
          <a:xfrm>
            <a:off x="5280030" y="1952626"/>
            <a:ext cx="268900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a:spcBef>
                <a:spcPct val="0"/>
              </a:spcBef>
              <a:buFont typeface="Arial" pitchFamily="34" charset="0"/>
              <a:buNone/>
            </a:pPr>
            <a:r>
              <a:rPr lang="de-DE" altLang="de-DE" sz="1600" b="1">
                <a:latin typeface="Segoe UI Light" panose="020B0502040204020203" pitchFamily="34" charset="0"/>
                <a:cs typeface="Segoe UI Light" panose="020B0502040204020203" pitchFamily="34" charset="0"/>
              </a:rPr>
              <a:t>… Modernste Lernumgebung</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Highend Laborumgebung</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Digitale Kursunterlagen</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Klimatisierte Kursräume</a:t>
            </a:r>
          </a:p>
        </p:txBody>
      </p:sp>
      <p:sp>
        <p:nvSpPr>
          <p:cNvPr id="8" name="Textfeld 7"/>
          <p:cNvSpPr txBox="1">
            <a:spLocks noChangeArrowheads="1"/>
          </p:cNvSpPr>
          <p:nvPr/>
        </p:nvSpPr>
        <p:spPr bwMode="auto">
          <a:xfrm>
            <a:off x="860427" y="3614738"/>
            <a:ext cx="244791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a:spcBef>
                <a:spcPct val="0"/>
              </a:spcBef>
              <a:buFont typeface="Arial" pitchFamily="34" charset="0"/>
              <a:buNone/>
            </a:pPr>
            <a:r>
              <a:rPr lang="de-DE" altLang="de-DE" sz="1600" b="1">
                <a:latin typeface="Segoe UI Light" panose="020B0502040204020203" pitchFamily="34" charset="0"/>
                <a:cs typeface="Segoe UI Light" panose="020B0502040204020203" pitchFamily="34" charset="0"/>
              </a:rPr>
              <a:t>… Einmaliges Kursportfolio</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Citrix</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VMware</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Microsoft</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Check Point</a:t>
            </a:r>
          </a:p>
          <a:p>
            <a:pPr>
              <a:spcBef>
                <a:spcPct val="0"/>
              </a:spcBef>
              <a:buFont typeface="Arial" pitchFamily="34" charset="0"/>
              <a:buNone/>
            </a:pPr>
            <a:r>
              <a:rPr lang="de-DE" altLang="de-DE" sz="1600">
                <a:latin typeface="Segoe UI Light" panose="020B0502040204020203" pitchFamily="34" charset="0"/>
                <a:cs typeface="Segoe UI Light" panose="020B0502040204020203" pitchFamily="34" charset="0"/>
              </a:rPr>
              <a:t>&gt; Uvm.</a:t>
            </a:r>
          </a:p>
        </p:txBody>
      </p:sp>
      <p:sp>
        <p:nvSpPr>
          <p:cNvPr id="9" name="Textfeld 8"/>
          <p:cNvSpPr txBox="1">
            <a:spLocks noChangeArrowheads="1"/>
          </p:cNvSpPr>
          <p:nvPr/>
        </p:nvSpPr>
        <p:spPr bwMode="auto">
          <a:xfrm>
            <a:off x="2135193" y="2196710"/>
            <a:ext cx="2935932"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1000"/>
              </a:spcBef>
              <a:buFont typeface="Arial" pitchFamily="34" charset="0"/>
              <a:buChar char="•"/>
              <a:defRPr sz="2000">
                <a:solidFill>
                  <a:schemeClr val="bg1"/>
                </a:solidFill>
                <a:latin typeface="Arial" pitchFamily="34" charset="0"/>
                <a:ea typeface="ＭＳ Ｐゴシック" pitchFamily="34" charset="-128"/>
                <a:cs typeface="Arial" pitchFamily="34" charset="0"/>
              </a:defRPr>
            </a:lvl1pPr>
            <a:lvl2pPr marL="742950" indent="-285750" eaLnBrk="0" hangingPunct="0">
              <a:spcBef>
                <a:spcPct val="20000"/>
              </a:spcBef>
              <a:buFont typeface="Arial" pitchFamily="34" charset="0"/>
              <a:buChar char="–"/>
              <a:defRPr>
                <a:solidFill>
                  <a:schemeClr val="bg1"/>
                </a:solidFill>
                <a:latin typeface="Arial" pitchFamily="34" charset="0"/>
                <a:ea typeface="ＭＳ Ｐゴシック" pitchFamily="34" charset="-128"/>
                <a:cs typeface="Arial" pitchFamily="34" charset="0"/>
              </a:defRPr>
            </a:lvl2pPr>
            <a:lvl3pPr marL="1143000" indent="-228600" eaLnBrk="0" hangingPunct="0">
              <a:spcBef>
                <a:spcPct val="20000"/>
              </a:spcBef>
              <a:buFont typeface="Arial" pitchFamily="34" charset="0"/>
              <a:buChar char="•"/>
              <a:defRPr sz="1600">
                <a:solidFill>
                  <a:schemeClr val="bg1"/>
                </a:solidFill>
                <a:latin typeface="Arial" pitchFamily="34" charset="0"/>
                <a:ea typeface="ＭＳ Ｐゴシック" pitchFamily="34" charset="-128"/>
                <a:cs typeface="Arial" pitchFamily="34" charset="0"/>
              </a:defRPr>
            </a:lvl3pPr>
            <a:lvl4pPr marL="16002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4pPr>
            <a:lvl5pPr marL="2057400" indent="-228600" eaLnBrk="0" hangingPunct="0">
              <a:spcBef>
                <a:spcPct val="20000"/>
              </a:spcBef>
              <a:buFont typeface="Arial" pitchFamily="34" charset="0"/>
              <a:buChar char="»"/>
              <a:defRPr sz="1400">
                <a:solidFill>
                  <a:schemeClr val="bg1"/>
                </a:solidFill>
                <a:latin typeface="Arial" pitchFamily="34" charset="0"/>
                <a:ea typeface="ＭＳ Ｐゴシック" pitchFamily="34" charset="-128"/>
                <a:cs typeface="Arial" pitchFamily="34" charset="0"/>
              </a:defRPr>
            </a:lvl5pPr>
            <a:lvl6pPr marL="25146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6pPr>
            <a:lvl7pPr marL="29718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7pPr>
            <a:lvl8pPr marL="34290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8pPr>
            <a:lvl9pPr marL="3886200" indent="-228600" defTabSz="457200" eaLnBrk="0" fontAlgn="base" hangingPunct="0">
              <a:spcBef>
                <a:spcPct val="20000"/>
              </a:spcBef>
              <a:spcAft>
                <a:spcPct val="0"/>
              </a:spcAft>
              <a:buFont typeface="Arial" pitchFamily="34" charset="0"/>
              <a:buChar char="»"/>
              <a:defRPr sz="1400">
                <a:solidFill>
                  <a:schemeClr val="bg1"/>
                </a:solidFill>
                <a:latin typeface="Arial" pitchFamily="34" charset="0"/>
                <a:ea typeface="ＭＳ Ｐゴシック" pitchFamily="34" charset="-128"/>
                <a:cs typeface="Arial" pitchFamily="34" charset="0"/>
              </a:defRPr>
            </a:lvl9pPr>
          </a:lstStyle>
          <a:p>
            <a:pPr>
              <a:spcBef>
                <a:spcPct val="0"/>
              </a:spcBef>
              <a:buFont typeface="Arial" pitchFamily="34" charset="0"/>
              <a:buNone/>
            </a:pPr>
            <a:r>
              <a:rPr lang="de-DE" altLang="de-DE" sz="1600" b="1" dirty="0">
                <a:latin typeface="Segoe UI Light" panose="020B0502040204020203" pitchFamily="34" charset="0"/>
                <a:cs typeface="Segoe UI Light" panose="020B0502040204020203" pitchFamily="34" charset="0"/>
              </a:rPr>
              <a:t>…Qualität</a:t>
            </a:r>
          </a:p>
          <a:p>
            <a:pPr>
              <a:spcBef>
                <a:spcPct val="0"/>
              </a:spcBef>
              <a:buFont typeface="Arial" pitchFamily="34" charset="0"/>
              <a:buNone/>
            </a:pPr>
            <a:r>
              <a:rPr lang="de-DE" altLang="de-DE" sz="1600" dirty="0">
                <a:latin typeface="Segoe UI Light" panose="020B0502040204020203" pitchFamily="34" charset="0"/>
                <a:cs typeface="Segoe UI Light" panose="020B0502040204020203" pitchFamily="34" charset="0"/>
              </a:rPr>
              <a:t>&gt; Supportprofis als Trainer</a:t>
            </a:r>
          </a:p>
          <a:p>
            <a:pPr>
              <a:spcBef>
                <a:spcPct val="0"/>
              </a:spcBef>
              <a:buFont typeface="Arial" pitchFamily="34" charset="0"/>
              <a:buNone/>
            </a:pPr>
            <a:r>
              <a:rPr lang="de-DE" altLang="de-DE" sz="1600" dirty="0">
                <a:latin typeface="Segoe UI Light" panose="020B0502040204020203" pitchFamily="34" charset="0"/>
                <a:cs typeface="Segoe UI Light" panose="020B0502040204020203" pitchFamily="34" charset="0"/>
              </a:rPr>
              <a:t>&gt; Lerngarantie</a:t>
            </a:r>
          </a:p>
          <a:p>
            <a:pPr>
              <a:spcBef>
                <a:spcPct val="0"/>
              </a:spcBef>
              <a:buFont typeface="Arial" pitchFamily="34" charset="0"/>
              <a:buNone/>
            </a:pPr>
            <a:r>
              <a:rPr lang="de-DE" altLang="de-DE" sz="1600" dirty="0">
                <a:latin typeface="Segoe UI Light" panose="020B0502040204020203" pitchFamily="34" charset="0"/>
                <a:cs typeface="Segoe UI Light" panose="020B0502040204020203" pitchFamily="34" charset="0"/>
              </a:rPr>
              <a:t>&gt; Garantierte Kursdurchführung</a:t>
            </a:r>
          </a:p>
          <a:p>
            <a:pPr>
              <a:spcBef>
                <a:spcPct val="0"/>
              </a:spcBef>
              <a:buFont typeface="Arial" pitchFamily="34" charset="0"/>
              <a:buNone/>
            </a:pPr>
            <a:r>
              <a:rPr lang="de-DE" altLang="de-DE" sz="1600" dirty="0">
                <a:latin typeface="Segoe UI Light" panose="020B0502040204020203" pitchFamily="34" charset="0"/>
                <a:cs typeface="Segoe UI Light" panose="020B0502040204020203" pitchFamily="34" charset="0"/>
              </a:rPr>
              <a:t>&gt; Zertifiziertes Testcenter</a:t>
            </a:r>
          </a:p>
        </p:txBody>
      </p:sp>
      <p:sp>
        <p:nvSpPr>
          <p:cNvPr id="2" name="Textfeld 1"/>
          <p:cNvSpPr txBox="1"/>
          <p:nvPr/>
        </p:nvSpPr>
        <p:spPr>
          <a:xfrm>
            <a:off x="547553" y="1759750"/>
            <a:ext cx="8126627" cy="1754326"/>
          </a:xfrm>
          <a:prstGeom prst="rect">
            <a:avLst/>
          </a:prstGeom>
          <a:noFill/>
        </p:spPr>
        <p:txBody>
          <a:bodyPr wrap="square" rtlCol="0">
            <a:spAutoFit/>
          </a:bodyPr>
          <a:lstStyle/>
          <a:p>
            <a:pPr>
              <a:lnSpc>
                <a:spcPct val="150000"/>
              </a:lnSpc>
            </a:pPr>
            <a:r>
              <a:rPr lang="de-DE" smtClean="0">
                <a:latin typeface="Segoe UI Light" panose="020B0502040204020203" pitchFamily="34" charset="0"/>
                <a:cs typeface="Segoe UI Light" panose="020B0502040204020203" pitchFamily="34" charset="0"/>
              </a:rPr>
              <a:t>Empfohlene Microsoft Kurse:</a:t>
            </a:r>
            <a:endParaRPr lang="en-US">
              <a:latin typeface="Segoe UI Light" panose="020B0502040204020203" pitchFamily="34" charset="0"/>
              <a:cs typeface="Segoe UI Light" panose="020B0502040204020203" pitchFamily="34" charset="0"/>
            </a:endParaRPr>
          </a:p>
          <a:p>
            <a:pPr marL="285750" indent="-285750">
              <a:lnSpc>
                <a:spcPct val="150000"/>
              </a:lnSpc>
              <a:buFont typeface="Arial" panose="020B0604020202020204" pitchFamily="34" charset="0"/>
              <a:buChar char="•"/>
            </a:pPr>
            <a:r>
              <a:rPr lang="en-US">
                <a:latin typeface="Segoe UI Light" panose="020B0502040204020203" pitchFamily="34" charset="0"/>
                <a:cs typeface="Segoe UI Light" panose="020B0502040204020203" pitchFamily="34" charset="0"/>
              </a:rPr>
              <a:t>Mastering Windows 2012 R2 &amp; Windows 10 // </a:t>
            </a:r>
            <a:r>
              <a:rPr lang="en-US" smtClean="0">
                <a:latin typeface="Segoe UI Light" panose="020B0502040204020203" pitchFamily="34" charset="0"/>
                <a:cs typeface="Segoe UI Light" panose="020B0502040204020203" pitchFamily="34" charset="0"/>
              </a:rPr>
              <a:t>Praxis.Workshop</a:t>
            </a:r>
            <a:r>
              <a:rPr lang="en-US">
                <a:latin typeface="Segoe UI Light" panose="020B0502040204020203" pitchFamily="34" charset="0"/>
                <a:cs typeface="Segoe UI Light" panose="020B0502040204020203" pitchFamily="34" charset="0"/>
              </a:rPr>
              <a:t> </a:t>
            </a:r>
            <a:r>
              <a:rPr lang="en-US" smtClean="0">
                <a:latin typeface="Segoe UI Light" panose="020B0502040204020203" pitchFamily="34" charset="0"/>
                <a:cs typeface="Segoe UI Light" panose="020B0502040204020203" pitchFamily="34" charset="0"/>
              </a:rPr>
              <a:t>		(5 Tage)</a:t>
            </a:r>
            <a:endParaRPr lang="en-US">
              <a:latin typeface="Segoe UI Light" panose="020B0502040204020203" pitchFamily="34" charset="0"/>
              <a:cs typeface="Segoe UI Light" panose="020B0502040204020203" pitchFamily="34" charset="0"/>
            </a:endParaRPr>
          </a:p>
          <a:p>
            <a:pPr marL="285750" indent="-285750">
              <a:lnSpc>
                <a:spcPct val="150000"/>
              </a:lnSpc>
              <a:buFont typeface="Arial" panose="020B0604020202020204" pitchFamily="34" charset="0"/>
              <a:buChar char="•"/>
            </a:pPr>
            <a:r>
              <a:rPr lang="en-US">
                <a:latin typeface="Segoe UI Light" panose="020B0502040204020203" pitchFamily="34" charset="0"/>
                <a:cs typeface="Segoe UI Light" panose="020B0502040204020203" pitchFamily="34" charset="0"/>
              </a:rPr>
              <a:t>Automating Administration with Windows PowerShell </a:t>
            </a:r>
            <a:r>
              <a:rPr lang="en-US" smtClean="0">
                <a:latin typeface="Segoe UI Light" panose="020B0502040204020203" pitchFamily="34" charset="0"/>
                <a:cs typeface="Segoe UI Light" panose="020B0502040204020203" pitchFamily="34" charset="0"/>
              </a:rPr>
              <a:t>MOC-10961 	(5 Tage)</a:t>
            </a:r>
            <a:endParaRPr lang="en-US">
              <a:latin typeface="Segoe UI Light" panose="020B0502040204020203" pitchFamily="34" charset="0"/>
              <a:cs typeface="Segoe UI Light" panose="020B0502040204020203" pitchFamily="34" charset="0"/>
            </a:endParaRPr>
          </a:p>
          <a:p>
            <a:pPr marL="285750" indent="-285750">
              <a:lnSpc>
                <a:spcPct val="150000"/>
              </a:lnSpc>
              <a:buFont typeface="Arial" panose="020B0604020202020204" pitchFamily="34" charset="0"/>
              <a:buChar char="•"/>
            </a:pPr>
            <a:r>
              <a:rPr lang="en-US">
                <a:latin typeface="Segoe UI Light" panose="020B0502040204020203" pitchFamily="34" charset="0"/>
                <a:cs typeface="Segoe UI Light" panose="020B0502040204020203" pitchFamily="34" charset="0"/>
              </a:rPr>
              <a:t>Installing and Configuring Windows 10 </a:t>
            </a:r>
            <a:r>
              <a:rPr lang="en-US" smtClean="0">
                <a:latin typeface="Segoe UI Light" panose="020B0502040204020203" pitchFamily="34" charset="0"/>
                <a:cs typeface="Segoe UI Light" panose="020B0502040204020203" pitchFamily="34" charset="0"/>
              </a:rPr>
              <a:t>MOC-20697-1  				(5 Tage)</a:t>
            </a:r>
            <a:endParaRPr lang="en-US">
              <a:latin typeface="Segoe UI Light" panose="020B0502040204020203" pitchFamily="34" charset="0"/>
              <a:cs typeface="Segoe UI Light" panose="020B0502040204020203" pitchFamily="34" charset="0"/>
            </a:endParaRPr>
          </a:p>
        </p:txBody>
      </p:sp>
      <p:sp>
        <p:nvSpPr>
          <p:cNvPr id="3" name="Rechteck 2"/>
          <p:cNvSpPr/>
          <p:nvPr/>
        </p:nvSpPr>
        <p:spPr>
          <a:xfrm>
            <a:off x="6031308" y="4233325"/>
            <a:ext cx="3027233" cy="646331"/>
          </a:xfrm>
          <a:prstGeom prst="rect">
            <a:avLst/>
          </a:prstGeom>
          <a:ln w="25400">
            <a:noFill/>
          </a:ln>
        </p:spPr>
        <p:txBody>
          <a:bodyPr wrap="square">
            <a:spAutoFit/>
          </a:bodyPr>
          <a:lstStyle/>
          <a:p>
            <a:r>
              <a:rPr lang="de-DE" b="1" smtClean="0">
                <a:latin typeface="Segoe UI Light" panose="020B0502040204020203" pitchFamily="34" charset="0"/>
                <a:cs typeface="Segoe UI Light" panose="020B0502040204020203" pitchFamily="34" charset="0"/>
              </a:rPr>
              <a:t>training.ecs.de@arrow.com</a:t>
            </a:r>
            <a:endParaRPr lang="de-DE" b="1" dirty="0">
              <a:latin typeface="Segoe UI Light" panose="020B0502040204020203" pitchFamily="34" charset="0"/>
              <a:cs typeface="Segoe UI Light" panose="020B0502040204020203" pitchFamily="34" charset="0"/>
            </a:endParaRPr>
          </a:p>
          <a:p>
            <a:r>
              <a:rPr lang="de-DE" b="1" dirty="0">
                <a:latin typeface="Segoe UI Light" panose="020B0502040204020203" pitchFamily="34" charset="0"/>
                <a:cs typeface="Segoe UI Light" panose="020B0502040204020203" pitchFamily="34" charset="0"/>
              </a:rPr>
              <a:t>Tel.: 089 93099168</a:t>
            </a:r>
          </a:p>
        </p:txBody>
      </p:sp>
      <p:pic>
        <p:nvPicPr>
          <p:cNvPr id="1026" name="Picture 2" descr="Microsoft Partner Silber Learn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6116" y="4323128"/>
            <a:ext cx="2562225" cy="4667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32337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790835" y="2023265"/>
            <a:ext cx="7290487" cy="830997"/>
          </a:xfrm>
          <a:prstGeom prst="rect">
            <a:avLst/>
          </a:prstGeom>
          <a:noFill/>
        </p:spPr>
        <p:txBody>
          <a:bodyPr wrap="square" rtlCol="0">
            <a:spAutoFit/>
          </a:bodyPr>
          <a:lstStyle/>
          <a:p>
            <a:pPr algn="ctr"/>
            <a:endParaRPr lang="de-DE" sz="2400" b="1" dirty="0">
              <a:solidFill>
                <a:srgbClr val="FF0000"/>
              </a:solidFill>
              <a:latin typeface="Segoe UI Light" panose="020B0502040204020203" pitchFamily="34" charset="0"/>
              <a:cs typeface="Segoe UI Light" panose="020B0502040204020203" pitchFamily="34" charset="0"/>
            </a:endParaRPr>
          </a:p>
          <a:p>
            <a:pPr algn="ctr"/>
            <a:endParaRPr lang="de-DE" sz="2400" dirty="0">
              <a:solidFill>
                <a:srgbClr val="FF0000"/>
              </a:solidFill>
              <a:latin typeface="Segoe UI Light" panose="020B0502040204020203" pitchFamily="34" charset="0"/>
              <a:cs typeface="Segoe UI Light" panose="020B0502040204020203" pitchFamily="34" charset="0"/>
            </a:endParaRPr>
          </a:p>
        </p:txBody>
      </p:sp>
      <p:sp>
        <p:nvSpPr>
          <p:cNvPr id="6" name="Text Placeholder 2"/>
          <p:cNvSpPr txBox="1">
            <a:spLocks/>
          </p:cNvSpPr>
          <p:nvPr/>
        </p:nvSpPr>
        <p:spPr>
          <a:xfrm>
            <a:off x="519115" y="637309"/>
            <a:ext cx="5640386" cy="4112491"/>
          </a:xfrm>
          <a:prstGeom prst="rect">
            <a:avLst/>
          </a:prstGeom>
        </p:spPr>
        <p:txBody>
          <a:bodyPr/>
          <a:lstStyle>
            <a:lvl1pPr marL="230188" indent="-230188" algn="l" defTabSz="457200" rtl="0" eaLnBrk="1" latinLnBrk="0" hangingPunct="1">
              <a:spcBef>
                <a:spcPts val="1000"/>
              </a:spcBef>
              <a:buFont typeface="Arial"/>
              <a:buChar char="•"/>
              <a:defRPr sz="2000" b="0" i="0" kern="1200">
                <a:solidFill>
                  <a:schemeClr val="tx1"/>
                </a:solidFill>
                <a:latin typeface="Theinhardt Thin"/>
                <a:ea typeface="+mn-ea"/>
                <a:cs typeface="Theinhardt Thin"/>
              </a:defRPr>
            </a:lvl1pPr>
            <a:lvl2pPr marL="742950" indent="-285750" algn="l" defTabSz="457200" rtl="0" eaLnBrk="1" latinLnBrk="0" hangingPunct="1">
              <a:spcBef>
                <a:spcPct val="20000"/>
              </a:spcBef>
              <a:buFont typeface="Arial"/>
              <a:buChar char="–"/>
              <a:defRPr sz="1800" b="0" i="0" kern="1200">
                <a:solidFill>
                  <a:schemeClr val="tx1"/>
                </a:solidFill>
                <a:latin typeface="Theinhardt Thin"/>
                <a:ea typeface="+mn-ea"/>
                <a:cs typeface="Theinhardt Thin"/>
              </a:defRPr>
            </a:lvl2pPr>
            <a:lvl3pPr marL="1143000" indent="-228600" algn="l" defTabSz="457200" rtl="0" eaLnBrk="1" latinLnBrk="0" hangingPunct="1">
              <a:spcBef>
                <a:spcPct val="20000"/>
              </a:spcBef>
              <a:buFont typeface="Arial"/>
              <a:buChar char="•"/>
              <a:defRPr sz="1600" b="0" i="0" kern="1200">
                <a:solidFill>
                  <a:schemeClr val="tx1"/>
                </a:solidFill>
                <a:latin typeface="Theinhardt Thin"/>
                <a:ea typeface="+mn-ea"/>
                <a:cs typeface="Theinhardt Thin"/>
              </a:defRPr>
            </a:lvl3pPr>
            <a:lvl4pPr marL="1600200" indent="-228600" algn="l" defTabSz="457200" rtl="0" eaLnBrk="1" latinLnBrk="0" hangingPunct="1">
              <a:spcBef>
                <a:spcPct val="20000"/>
              </a:spcBef>
              <a:buFont typeface="Arial"/>
              <a:buChar char="–"/>
              <a:defRPr sz="1400" b="0" i="0" kern="1200">
                <a:solidFill>
                  <a:schemeClr val="tx1"/>
                </a:solidFill>
                <a:latin typeface="Theinhardt Thin"/>
                <a:ea typeface="+mn-ea"/>
                <a:cs typeface="Theinhardt Thin"/>
              </a:defRPr>
            </a:lvl4pPr>
            <a:lvl5pPr marL="2057400" indent="-228600" algn="l" defTabSz="457200" rtl="0" eaLnBrk="1" latinLnBrk="0" hangingPunct="1">
              <a:spcBef>
                <a:spcPct val="20000"/>
              </a:spcBef>
              <a:buFont typeface="Arial"/>
              <a:buChar char="»"/>
              <a:defRPr sz="1400" b="0" i="0" kern="1200">
                <a:solidFill>
                  <a:schemeClr val="tx1"/>
                </a:solidFill>
                <a:latin typeface="Theinhardt Thin"/>
                <a:ea typeface="+mn-ea"/>
                <a:cs typeface="Theinhardt Thin"/>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de-DE" sz="2400">
                <a:latin typeface="Segoe UI Light" panose="020B0502040204020203" pitchFamily="34" charset="0"/>
                <a:cs typeface="Segoe UI Light" panose="020B0502040204020203" pitchFamily="34" charset="0"/>
              </a:rPr>
              <a:t>about_me</a:t>
            </a:r>
          </a:p>
          <a:p>
            <a:pPr marL="0" indent="0">
              <a:buNone/>
            </a:pPr>
            <a:r>
              <a:rPr lang="de-DE" sz="2400">
                <a:latin typeface="Segoe UI Light" panose="020B0502040204020203" pitchFamily="34" charset="0"/>
                <a:cs typeface="Segoe UI Light" panose="020B0502040204020203" pitchFamily="34" charset="0"/>
              </a:rPr>
              <a:t/>
            </a:r>
            <a:br>
              <a:rPr lang="de-DE" sz="2400">
                <a:latin typeface="Segoe UI Light" panose="020B0502040204020203" pitchFamily="34" charset="0"/>
                <a:cs typeface="Segoe UI Light" panose="020B0502040204020203" pitchFamily="34" charset="0"/>
              </a:rPr>
            </a:br>
            <a:r>
              <a:rPr lang="de-DE" sz="1800">
                <a:latin typeface="Segoe UI Light" panose="020B0502040204020203" pitchFamily="34" charset="0"/>
                <a:cs typeface="Segoe UI Light" panose="020B0502040204020203" pitchFamily="34" charset="0"/>
              </a:rPr>
              <a:t>$speaker = @{ </a:t>
            </a:r>
          </a:p>
          <a:p>
            <a:pPr marL="0" indent="0">
              <a:buNone/>
            </a:pPr>
            <a:r>
              <a:rPr lang="de-DE" sz="1800">
                <a:latin typeface="Segoe UI Light" panose="020B0502040204020203" pitchFamily="34" charset="0"/>
                <a:cs typeface="Segoe UI Light" panose="020B0502040204020203" pitchFamily="34" charset="0"/>
              </a:rPr>
              <a:t>      name </a:t>
            </a:r>
            <a:r>
              <a:rPr lang="de-DE" sz="1800" smtClean="0">
                <a:latin typeface="Segoe UI Light" panose="020B0502040204020203" pitchFamily="34" charset="0"/>
                <a:cs typeface="Segoe UI Light" panose="020B0502040204020203" pitchFamily="34" charset="0"/>
              </a:rPr>
              <a:t>= </a:t>
            </a:r>
            <a:r>
              <a:rPr lang="de-DE" sz="1800">
                <a:latin typeface="Segoe UI Light" panose="020B0502040204020203" pitchFamily="34" charset="0"/>
                <a:cs typeface="Segoe UI Light" panose="020B0502040204020203" pitchFamily="34" charset="0"/>
              </a:rPr>
              <a:t>'</a:t>
            </a:r>
            <a:r>
              <a:rPr lang="de-DE" sz="1800" b="1">
                <a:latin typeface="Segoe UI Light" panose="020B0502040204020203" pitchFamily="34" charset="0"/>
                <a:cs typeface="Segoe UI Light" panose="020B0502040204020203" pitchFamily="34" charset="0"/>
              </a:rPr>
              <a:t>Thorsten Butz</a:t>
            </a:r>
            <a:r>
              <a:rPr lang="de-DE" sz="1800">
                <a:latin typeface="Segoe UI Light" panose="020B0502040204020203" pitchFamily="34" charset="0"/>
                <a:cs typeface="Segoe UI Light" panose="020B0502040204020203" pitchFamily="34" charset="0"/>
              </a:rPr>
              <a:t>'</a:t>
            </a:r>
          </a:p>
          <a:p>
            <a:pPr marL="0" indent="0">
              <a:buNone/>
            </a:pPr>
            <a:r>
              <a:rPr lang="en-US" sz="1800">
                <a:latin typeface="Segoe UI Light" panose="020B0502040204020203" pitchFamily="34" charset="0"/>
                <a:cs typeface="Segoe UI Light" panose="020B0502040204020203" pitchFamily="34" charset="0"/>
              </a:rPr>
              <a:t>      certification </a:t>
            </a:r>
            <a:r>
              <a:rPr lang="en-US" sz="1800" smtClean="0">
                <a:latin typeface="Segoe UI Light" panose="020B0502040204020203" pitchFamily="34" charset="0"/>
                <a:cs typeface="Segoe UI Light" panose="020B0502040204020203" pitchFamily="34" charset="0"/>
              </a:rPr>
              <a:t>= </a:t>
            </a:r>
            <a:r>
              <a:rPr lang="en-US" sz="1800">
                <a:latin typeface="Segoe UI Light" panose="020B0502040204020203" pitchFamily="34" charset="0"/>
                <a:cs typeface="Segoe UI Light" panose="020B0502040204020203" pitchFamily="34" charset="0"/>
              </a:rPr>
              <a:t>'</a:t>
            </a:r>
            <a:r>
              <a:rPr lang="en-US" sz="1800" b="1">
                <a:latin typeface="Segoe UI Light" panose="020B0502040204020203" pitchFamily="34" charset="0"/>
                <a:cs typeface="Segoe UI Light" panose="020B0502040204020203" pitchFamily="34" charset="0"/>
              </a:rPr>
              <a:t>MC*/LIPC-2</a:t>
            </a:r>
            <a:r>
              <a:rPr lang="en-US" sz="1800">
                <a:latin typeface="Segoe UI Light" panose="020B0502040204020203" pitchFamily="34" charset="0"/>
                <a:cs typeface="Segoe UI Light" panose="020B0502040204020203" pitchFamily="34" charset="0"/>
              </a:rPr>
              <a:t>'</a:t>
            </a:r>
          </a:p>
          <a:p>
            <a:pPr marL="0" indent="0">
              <a:buNone/>
            </a:pPr>
            <a:r>
              <a:rPr lang="en-US" sz="1800">
                <a:latin typeface="Segoe UI Light" panose="020B0502040204020203" pitchFamily="34" charset="0"/>
                <a:cs typeface="Segoe UI Light" panose="020B0502040204020203" pitchFamily="34" charset="0"/>
              </a:rPr>
              <a:t>      focus </a:t>
            </a:r>
            <a:r>
              <a:rPr lang="en-US" sz="1800" smtClean="0">
                <a:latin typeface="Segoe UI Light" panose="020B0502040204020203" pitchFamily="34" charset="0"/>
                <a:cs typeface="Segoe UI Light" panose="020B0502040204020203" pitchFamily="34" charset="0"/>
              </a:rPr>
              <a:t>= </a:t>
            </a:r>
            <a:r>
              <a:rPr lang="en-US" sz="1800">
                <a:latin typeface="Segoe UI Light" panose="020B0502040204020203" pitchFamily="34" charset="0"/>
                <a:cs typeface="Segoe UI Light" panose="020B0502040204020203" pitchFamily="34" charset="0"/>
              </a:rPr>
              <a:t>'</a:t>
            </a:r>
            <a:r>
              <a:rPr lang="en-US" sz="1800" b="1">
                <a:latin typeface="Segoe UI Light" panose="020B0502040204020203" pitchFamily="34" charset="0"/>
                <a:cs typeface="Segoe UI Light" panose="020B0502040204020203" pitchFamily="34" charset="0"/>
              </a:rPr>
              <a:t>Scripting</a:t>
            </a:r>
            <a:r>
              <a:rPr lang="en-US" sz="1800">
                <a:latin typeface="Segoe UI Light" panose="020B0502040204020203" pitchFamily="34" charset="0"/>
                <a:cs typeface="Segoe UI Light" panose="020B0502040204020203" pitchFamily="34" charset="0"/>
              </a:rPr>
              <a:t>', '</a:t>
            </a:r>
            <a:r>
              <a:rPr lang="en-US" sz="1800" b="1">
                <a:latin typeface="Segoe UI Light" panose="020B0502040204020203" pitchFamily="34" charset="0"/>
                <a:cs typeface="Segoe UI Light" panose="020B0502040204020203" pitchFamily="34" charset="0"/>
              </a:rPr>
              <a:t>ServerManagement</a:t>
            </a:r>
            <a:r>
              <a:rPr lang="en-US" sz="1800">
                <a:latin typeface="Segoe UI Light" panose="020B0502040204020203" pitchFamily="34" charset="0"/>
                <a:cs typeface="Segoe UI Light" panose="020B0502040204020203" pitchFamily="34" charset="0"/>
              </a:rPr>
              <a:t>'</a:t>
            </a:r>
          </a:p>
          <a:p>
            <a:pPr marL="0" indent="0">
              <a:buNone/>
            </a:pPr>
            <a:r>
              <a:rPr lang="en-US" altLang="de-DE" sz="1800" kern="0">
                <a:latin typeface="Segoe UI Light" panose="020B0502040204020203" pitchFamily="34" charset="0"/>
                <a:cs typeface="Segoe UI Light" panose="020B0502040204020203" pitchFamily="34" charset="0"/>
              </a:rPr>
              <a:t>            </a:t>
            </a:r>
            <a:r>
              <a:rPr lang="de-DE" altLang="de-DE" sz="1800" kern="0">
                <a:latin typeface="Segoe UI Light" panose="020B0502040204020203" pitchFamily="34" charset="0"/>
                <a:cs typeface="Segoe UI Light" panose="020B0502040204020203" pitchFamily="34" charset="0"/>
              </a:rPr>
              <a:t>= </a:t>
            </a:r>
            <a:r>
              <a:rPr lang="de-DE" altLang="de-DE" sz="1800" kern="0" smtClean="0">
                <a:latin typeface="Segoe UI Light" panose="020B0502040204020203" pitchFamily="34" charset="0"/>
                <a:cs typeface="Segoe UI Light" panose="020B0502040204020203" pitchFamily="34" charset="0"/>
              </a:rPr>
              <a:t>'</a:t>
            </a:r>
            <a:r>
              <a:rPr lang="de-DE" altLang="de-DE" sz="1800" b="1" kern="0" smtClean="0">
                <a:latin typeface="Segoe UI Light" panose="020B0502040204020203" pitchFamily="34" charset="0"/>
                <a:cs typeface="Segoe UI Light" panose="020B0502040204020203" pitchFamily="34" charset="0"/>
              </a:rPr>
              <a:t>@thorstenbutz</a:t>
            </a:r>
            <a:r>
              <a:rPr lang="en-US" altLang="de-DE" sz="1800" kern="0">
                <a:latin typeface="Segoe UI Light" panose="020B0502040204020203" pitchFamily="34" charset="0"/>
                <a:cs typeface="Segoe UI Light" panose="020B0502040204020203" pitchFamily="34" charset="0"/>
              </a:rPr>
              <a:t>'</a:t>
            </a:r>
            <a:endParaRPr lang="en-US" sz="1800" kern="0" smtClean="0">
              <a:latin typeface="Segoe UI Light" panose="020B0502040204020203" pitchFamily="34" charset="0"/>
              <a:cs typeface="Segoe UI Light" panose="020B0502040204020203" pitchFamily="34" charset="0"/>
            </a:endParaRPr>
          </a:p>
          <a:p>
            <a:pPr marL="0" indent="0">
              <a:buNone/>
            </a:pPr>
            <a:r>
              <a:rPr lang="en-US" sz="1800" kern="0">
                <a:latin typeface="Segoe UI Light" panose="020B0502040204020203" pitchFamily="34" charset="0"/>
                <a:cs typeface="Segoe UI Light" panose="020B0502040204020203" pitchFamily="34" charset="0"/>
              </a:rPr>
              <a:t>	 </a:t>
            </a:r>
            <a:r>
              <a:rPr lang="en-US" sz="1800" kern="0" smtClean="0">
                <a:latin typeface="Segoe UI Light" panose="020B0502040204020203" pitchFamily="34" charset="0"/>
                <a:cs typeface="Segoe UI Light" panose="020B0502040204020203" pitchFamily="34" charset="0"/>
              </a:rPr>
              <a:t>    = '</a:t>
            </a:r>
            <a:r>
              <a:rPr lang="en-US" sz="1800" b="1" kern="0" smtClean="0">
                <a:latin typeface="Segoe UI Light" panose="020B0502040204020203" pitchFamily="34" charset="0"/>
                <a:cs typeface="Segoe UI Light" panose="020B0502040204020203" pitchFamily="34" charset="0"/>
              </a:rPr>
              <a:t>http://www.thorsten-butz.de</a:t>
            </a:r>
            <a:r>
              <a:rPr lang="en-US" sz="1800" kern="0" smtClean="0">
                <a:latin typeface="Segoe UI Light" panose="020B0502040204020203" pitchFamily="34" charset="0"/>
                <a:cs typeface="Segoe UI Light" panose="020B0502040204020203" pitchFamily="34" charset="0"/>
              </a:rPr>
              <a:t>'</a:t>
            </a:r>
            <a:endParaRPr lang="de-DE" sz="1800" kern="0">
              <a:latin typeface="Segoe UI Light" panose="020B0502040204020203" pitchFamily="34" charset="0"/>
              <a:cs typeface="Segoe UI Light" panose="020B0502040204020203" pitchFamily="34" charset="0"/>
            </a:endParaRPr>
          </a:p>
          <a:p>
            <a:pPr marL="0" indent="0">
              <a:buNone/>
            </a:pPr>
            <a:r>
              <a:rPr lang="en-US" sz="1800" kern="0">
                <a:latin typeface="Segoe UI Light" panose="020B0502040204020203" pitchFamily="34" charset="0"/>
                <a:cs typeface="Segoe UI Light" panose="020B0502040204020203" pitchFamily="34" charset="0"/>
              </a:rPr>
              <a:t>}</a:t>
            </a:r>
            <a:endParaRPr lang="pt-PT" sz="1800" dirty="0">
              <a:latin typeface="Segoe UI Light" panose="020B0502040204020203" pitchFamily="34" charset="0"/>
              <a:cs typeface="Segoe UI Light" panose="020B0502040204020203" pitchFamily="34" charset="0"/>
            </a:endParaRPr>
          </a:p>
        </p:txBody>
      </p:sp>
      <p:pic>
        <p:nvPicPr>
          <p:cNvPr id="4098" name="Picture 2" descr="http://i380.photobucket.com/albums/oo246/loow/17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089" y="3478547"/>
            <a:ext cx="451110" cy="451110"/>
          </a:xfrm>
          <a:prstGeom prst="rect">
            <a:avLst/>
          </a:prstGeom>
          <a:noFill/>
          <a:extLst>
            <a:ext uri="{909E8E84-426E-40DD-AFC4-6F175D3DCCD1}">
              <a14:hiddenFill xmlns:a14="http://schemas.microsoft.com/office/drawing/2010/main">
                <a:solidFill>
                  <a:srgbClr val="FFFFFF"/>
                </a:solidFill>
              </a14:hiddenFill>
            </a:ext>
          </a:extLst>
        </p:spPr>
      </p:pic>
      <p:pic>
        <p:nvPicPr>
          <p:cNvPr id="4" name="Grafik 3"/>
          <p:cNvPicPr>
            <a:picLocks noChangeAspect="1"/>
          </p:cNvPicPr>
          <p:nvPr/>
        </p:nvPicPr>
        <p:blipFill>
          <a:blip r:embed="rId4"/>
          <a:stretch>
            <a:fillRect/>
          </a:stretch>
        </p:blipFill>
        <p:spPr>
          <a:xfrm>
            <a:off x="980992" y="3111041"/>
            <a:ext cx="384112" cy="311610"/>
          </a:xfrm>
          <a:prstGeom prst="rect">
            <a:avLst/>
          </a:prstGeom>
        </p:spPr>
      </p:pic>
    </p:spTree>
    <p:extLst>
      <p:ext uri="{BB962C8B-B14F-4D97-AF65-F5344CB8AC3E}">
        <p14:creationId xmlns:p14="http://schemas.microsoft.com/office/powerpoint/2010/main" val="1079758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549048" y="1183155"/>
            <a:ext cx="7757464" cy="3862596"/>
          </a:xfrm>
          <a:prstGeom prst="rect">
            <a:avLst/>
          </a:prstGeom>
        </p:spPr>
        <p:txBody>
          <a:bodyPr wrap="square">
            <a:spAutoFit/>
          </a:bodyPr>
          <a:lstStyle/>
          <a:p>
            <a:pPr>
              <a:lnSpc>
                <a:spcPts val="2100"/>
              </a:lnSpc>
            </a:pPr>
            <a:r>
              <a:rPr lang="de-DE" b="1">
                <a:latin typeface="Segoe UI Light" panose="020B0502040204020203" pitchFamily="34" charset="0"/>
                <a:cs typeface="Segoe UI Light" panose="020B0502040204020203" pitchFamily="34" charset="0"/>
              </a:rPr>
              <a:t>NT 5.0 </a:t>
            </a:r>
            <a:r>
              <a:rPr lang="de-DE">
                <a:latin typeface="Segoe UI Light" panose="020B0502040204020203" pitchFamily="34" charset="0"/>
                <a:cs typeface="Segoe UI Light" panose="020B0502040204020203" pitchFamily="34" charset="0"/>
              </a:rPr>
              <a:t>		</a:t>
            </a:r>
            <a:r>
              <a:rPr lang="de-DE">
                <a:solidFill>
                  <a:srgbClr val="C00000"/>
                </a:solidFill>
                <a:latin typeface="Segoe UI Light" panose="020B0502040204020203" pitchFamily="34" charset="0"/>
                <a:cs typeface="Segoe UI Light" panose="020B0502040204020203" pitchFamily="34" charset="0"/>
              </a:rPr>
              <a:t>Windows 2000 </a:t>
            </a:r>
            <a:r>
              <a:rPr lang="de-DE">
                <a:latin typeface="Segoe UI Light" panose="020B0502040204020203" pitchFamily="34" charset="0"/>
                <a:cs typeface="Segoe UI Light" panose="020B0502040204020203" pitchFamily="34" charset="0"/>
              </a:rPr>
              <a:t>		</a:t>
            </a:r>
            <a:r>
              <a:rPr lang="de-DE" smtClean="0">
                <a:latin typeface="Segoe UI Light" panose="020B0502040204020203" pitchFamily="34" charset="0"/>
                <a:cs typeface="Segoe UI Light" panose="020B0502040204020203" pitchFamily="34" charset="0"/>
              </a:rPr>
              <a:t>	</a:t>
            </a:r>
            <a:r>
              <a:rPr lang="de-DE">
                <a:latin typeface="Segoe UI Light" panose="020B0502040204020203" pitchFamily="34" charset="0"/>
                <a:cs typeface="Segoe UI Light" panose="020B0502040204020203" pitchFamily="34" charset="0"/>
              </a:rPr>
              <a:t>	// 2000		</a:t>
            </a:r>
          </a:p>
          <a:p>
            <a:pPr>
              <a:lnSpc>
                <a:spcPts val="2100"/>
              </a:lnSpc>
            </a:pPr>
            <a:r>
              <a:rPr lang="de-DE" b="1">
                <a:latin typeface="Segoe UI Light" panose="020B0502040204020203" pitchFamily="34" charset="0"/>
                <a:cs typeface="Segoe UI Light" panose="020B0502040204020203" pitchFamily="34" charset="0"/>
              </a:rPr>
              <a:t>NT 5.1 </a:t>
            </a:r>
            <a:r>
              <a:rPr lang="de-DE">
                <a:latin typeface="Segoe UI Light" panose="020B0502040204020203" pitchFamily="34" charset="0"/>
                <a:cs typeface="Segoe UI Light" panose="020B0502040204020203" pitchFamily="34" charset="0"/>
              </a:rPr>
              <a:t>		Windows XP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2001</a:t>
            </a:r>
          </a:p>
          <a:p>
            <a:pPr>
              <a:lnSpc>
                <a:spcPts val="2100"/>
              </a:lnSpc>
            </a:pPr>
            <a:r>
              <a:rPr lang="de-DE" b="1">
                <a:latin typeface="Segoe UI Light" panose="020B0502040204020203" pitchFamily="34" charset="0"/>
                <a:cs typeface="Segoe UI Light" panose="020B0502040204020203" pitchFamily="34" charset="0"/>
              </a:rPr>
              <a:t>NT 5.2</a:t>
            </a:r>
            <a:r>
              <a:rPr lang="de-DE">
                <a:latin typeface="Segoe UI Light" panose="020B0502040204020203" pitchFamily="34" charset="0"/>
                <a:cs typeface="Segoe UI Light" panose="020B0502040204020203" pitchFamily="34" charset="0"/>
              </a:rPr>
              <a:t>		Windows Server 2003 		</a:t>
            </a:r>
            <a:r>
              <a:rPr lang="de-DE" smtClean="0">
                <a:latin typeface="Segoe UI Light" panose="020B0502040204020203" pitchFamily="34" charset="0"/>
                <a:cs typeface="Segoe UI Light" panose="020B0502040204020203" pitchFamily="34" charset="0"/>
              </a:rPr>
              <a:t>	// 2003</a:t>
            </a:r>
            <a:endParaRPr lang="de-DE">
              <a:latin typeface="Segoe UI Light" panose="020B0502040204020203" pitchFamily="34" charset="0"/>
              <a:cs typeface="Segoe UI Light" panose="020B0502040204020203" pitchFamily="34" charset="0"/>
            </a:endParaRPr>
          </a:p>
          <a:p>
            <a:pPr>
              <a:lnSpc>
                <a:spcPts val="2100"/>
              </a:lnSpc>
            </a:pPr>
            <a:r>
              <a:rPr lang="de-DE" b="1">
                <a:latin typeface="Segoe UI Light" panose="020B0502040204020203" pitchFamily="34" charset="0"/>
                <a:cs typeface="Segoe UI Light" panose="020B0502040204020203" pitchFamily="34" charset="0"/>
              </a:rPr>
              <a:t>NT 5.2</a:t>
            </a:r>
            <a:r>
              <a:rPr lang="de-DE">
                <a:latin typeface="Segoe UI Light" panose="020B0502040204020203" pitchFamily="34" charset="0"/>
                <a:cs typeface="Segoe UI Light" panose="020B0502040204020203" pitchFamily="34" charset="0"/>
              </a:rPr>
              <a:t>		Windows Server 2003 (R2)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2005</a:t>
            </a:r>
          </a:p>
          <a:p>
            <a:pPr>
              <a:lnSpc>
                <a:spcPts val="2100"/>
              </a:lnSpc>
            </a:pPr>
            <a:endParaRPr lang="de-DE">
              <a:latin typeface="Segoe UI Light" panose="020B0502040204020203" pitchFamily="34" charset="0"/>
              <a:cs typeface="Segoe UI Light" panose="020B0502040204020203" pitchFamily="34" charset="0"/>
            </a:endParaRPr>
          </a:p>
          <a:p>
            <a:pPr>
              <a:lnSpc>
                <a:spcPts val="2100"/>
              </a:lnSpc>
            </a:pPr>
            <a:r>
              <a:rPr lang="de-DE" b="1">
                <a:latin typeface="Segoe UI Light" panose="020B0502040204020203" pitchFamily="34" charset="0"/>
                <a:cs typeface="Segoe UI Light" panose="020B0502040204020203" pitchFamily="34" charset="0"/>
              </a:rPr>
              <a:t>NT 6 </a:t>
            </a:r>
            <a:r>
              <a:rPr lang="de-DE">
                <a:latin typeface="Segoe UI Light" panose="020B0502040204020203" pitchFamily="34" charset="0"/>
                <a:cs typeface="Segoe UI Light" panose="020B0502040204020203" pitchFamily="34" charset="0"/>
              </a:rPr>
              <a:t>		Windows Vista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2006</a:t>
            </a:r>
          </a:p>
          <a:p>
            <a:pPr>
              <a:lnSpc>
                <a:spcPts val="2100"/>
              </a:lnSpc>
            </a:pPr>
            <a:r>
              <a:rPr lang="de-DE" b="1">
                <a:latin typeface="Segoe UI Light" panose="020B0502040204020203" pitchFamily="34" charset="0"/>
                <a:cs typeface="Segoe UI Light" panose="020B0502040204020203" pitchFamily="34" charset="0"/>
              </a:rPr>
              <a:t>NT 6 </a:t>
            </a:r>
            <a:r>
              <a:rPr lang="de-DE">
                <a:latin typeface="Segoe UI Light" panose="020B0502040204020203" pitchFamily="34" charset="0"/>
                <a:cs typeface="Segoe UI Light" panose="020B0502040204020203" pitchFamily="34" charset="0"/>
              </a:rPr>
              <a:t>		Windows Server 2008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2008</a:t>
            </a:r>
          </a:p>
          <a:p>
            <a:pPr>
              <a:lnSpc>
                <a:spcPts val="2100"/>
              </a:lnSpc>
            </a:pPr>
            <a:r>
              <a:rPr lang="de-DE" b="1">
                <a:latin typeface="Segoe UI Light" panose="020B0502040204020203" pitchFamily="34" charset="0"/>
                <a:cs typeface="Segoe UI Light" panose="020B0502040204020203" pitchFamily="34" charset="0"/>
              </a:rPr>
              <a:t>NT 6.1</a:t>
            </a:r>
            <a:r>
              <a:rPr lang="de-DE">
                <a:latin typeface="Segoe UI Light" panose="020B0502040204020203" pitchFamily="34" charset="0"/>
                <a:cs typeface="Segoe UI Light" panose="020B0502040204020203" pitchFamily="34" charset="0"/>
              </a:rPr>
              <a:t>		</a:t>
            </a:r>
            <a:r>
              <a:rPr lang="de-DE">
                <a:solidFill>
                  <a:srgbClr val="C00000"/>
                </a:solidFill>
                <a:latin typeface="Segoe UI Light" panose="020B0502040204020203" pitchFamily="34" charset="0"/>
                <a:cs typeface="Segoe UI Light" panose="020B0502040204020203" pitchFamily="34" charset="0"/>
              </a:rPr>
              <a:t>Windows 7 / WS2008 R2</a:t>
            </a:r>
            <a:r>
              <a:rPr lang="de-DE">
                <a:latin typeface="Segoe UI Light" panose="020B0502040204020203" pitchFamily="34" charset="0"/>
                <a:cs typeface="Segoe UI Light" panose="020B0502040204020203" pitchFamily="34" charset="0"/>
              </a:rPr>
              <a:t>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2009		</a:t>
            </a:r>
          </a:p>
          <a:p>
            <a:pPr>
              <a:lnSpc>
                <a:spcPts val="2100"/>
              </a:lnSpc>
            </a:pPr>
            <a:r>
              <a:rPr lang="de-DE" b="1">
                <a:latin typeface="Segoe UI Light" panose="020B0502040204020203" pitchFamily="34" charset="0"/>
                <a:cs typeface="Segoe UI Light" panose="020B0502040204020203" pitchFamily="34" charset="0"/>
              </a:rPr>
              <a:t>NT 6.2</a:t>
            </a:r>
            <a:r>
              <a:rPr lang="de-DE">
                <a:latin typeface="Segoe UI Light" panose="020B0502040204020203" pitchFamily="34" charset="0"/>
                <a:cs typeface="Segoe UI Light" panose="020B0502040204020203" pitchFamily="34" charset="0"/>
              </a:rPr>
              <a:t>		</a:t>
            </a:r>
            <a:r>
              <a:rPr lang="de-DE">
                <a:solidFill>
                  <a:srgbClr val="C00000"/>
                </a:solidFill>
                <a:latin typeface="Segoe UI Light" panose="020B0502040204020203" pitchFamily="34" charset="0"/>
                <a:cs typeface="Segoe UI Light" panose="020B0502040204020203" pitchFamily="34" charset="0"/>
              </a:rPr>
              <a:t>Windows 8 / WS 2012	</a:t>
            </a:r>
            <a:r>
              <a:rPr lang="de-DE">
                <a:latin typeface="Segoe UI Light" panose="020B0502040204020203" pitchFamily="34" charset="0"/>
                <a:cs typeface="Segoe UI Light" panose="020B0502040204020203" pitchFamily="34" charset="0"/>
              </a:rPr>
              <a:t>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2012</a:t>
            </a:r>
          </a:p>
          <a:p>
            <a:pPr>
              <a:lnSpc>
                <a:spcPts val="2100"/>
              </a:lnSpc>
            </a:pPr>
            <a:r>
              <a:rPr lang="de-DE" b="1">
                <a:latin typeface="Segoe UI Light" panose="020B0502040204020203" pitchFamily="34" charset="0"/>
                <a:cs typeface="Segoe UI Light" panose="020B0502040204020203" pitchFamily="34" charset="0"/>
              </a:rPr>
              <a:t>NT 6.3</a:t>
            </a:r>
            <a:r>
              <a:rPr lang="de-DE">
                <a:latin typeface="Segoe UI Light" panose="020B0502040204020203" pitchFamily="34" charset="0"/>
                <a:cs typeface="Segoe UI Light" panose="020B0502040204020203" pitchFamily="34" charset="0"/>
              </a:rPr>
              <a:t>		</a:t>
            </a:r>
            <a:r>
              <a:rPr lang="de-DE">
                <a:solidFill>
                  <a:srgbClr val="C00000"/>
                </a:solidFill>
                <a:latin typeface="Segoe UI Light" panose="020B0502040204020203" pitchFamily="34" charset="0"/>
                <a:cs typeface="Segoe UI Light" panose="020B0502040204020203" pitchFamily="34" charset="0"/>
              </a:rPr>
              <a:t>Windows 8.1 / WS 2012 R2 </a:t>
            </a:r>
            <a:r>
              <a:rPr lang="de-DE">
                <a:latin typeface="Segoe UI Light" panose="020B0502040204020203" pitchFamily="34" charset="0"/>
                <a:cs typeface="Segoe UI Light" panose="020B0502040204020203" pitchFamily="34" charset="0"/>
              </a:rPr>
              <a:t>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2013</a:t>
            </a:r>
          </a:p>
          <a:p>
            <a:pPr>
              <a:lnSpc>
                <a:spcPts val="2100"/>
              </a:lnSpc>
            </a:pPr>
            <a:endParaRPr lang="de-DE">
              <a:latin typeface="Segoe UI Light" panose="020B0502040204020203" pitchFamily="34" charset="0"/>
              <a:cs typeface="Segoe UI Light" panose="020B0502040204020203" pitchFamily="34" charset="0"/>
            </a:endParaRPr>
          </a:p>
          <a:p>
            <a:pPr>
              <a:lnSpc>
                <a:spcPts val="2100"/>
              </a:lnSpc>
            </a:pPr>
            <a:r>
              <a:rPr lang="de-DE" b="1">
                <a:latin typeface="Segoe UI Light" panose="020B0502040204020203" pitchFamily="34" charset="0"/>
                <a:cs typeface="Segoe UI Light" panose="020B0502040204020203" pitchFamily="34" charset="0"/>
              </a:rPr>
              <a:t>NT 10</a:t>
            </a:r>
            <a:r>
              <a:rPr lang="de-DE">
                <a:latin typeface="Segoe UI Light" panose="020B0502040204020203" pitchFamily="34" charset="0"/>
                <a:cs typeface="Segoe UI Light" panose="020B0502040204020203" pitchFamily="34" charset="0"/>
              </a:rPr>
              <a:t>		Windows </a:t>
            </a:r>
            <a:r>
              <a:rPr lang="de-DE" smtClean="0">
                <a:latin typeface="Segoe UI Light" panose="020B0502040204020203" pitchFamily="34" charset="0"/>
                <a:cs typeface="Segoe UI Light" panose="020B0502040204020203" pitchFamily="34" charset="0"/>
              </a:rPr>
              <a:t>10 					// </a:t>
            </a:r>
            <a:r>
              <a:rPr lang="de-DE">
                <a:latin typeface="Segoe UI Light" panose="020B0502040204020203" pitchFamily="34" charset="0"/>
                <a:cs typeface="Segoe UI Light" panose="020B0502040204020203" pitchFamily="34" charset="0"/>
              </a:rPr>
              <a:t>2015</a:t>
            </a:r>
          </a:p>
          <a:p>
            <a:pPr>
              <a:lnSpc>
                <a:spcPts val="2100"/>
              </a:lnSpc>
            </a:pPr>
            <a:r>
              <a:rPr lang="de-DE" b="1">
                <a:latin typeface="Segoe UI Light" panose="020B0502040204020203" pitchFamily="34" charset="0"/>
                <a:cs typeface="Segoe UI Light" panose="020B0502040204020203" pitchFamily="34" charset="0"/>
              </a:rPr>
              <a:t>NT 10</a:t>
            </a:r>
            <a:r>
              <a:rPr lang="de-DE">
                <a:latin typeface="Segoe UI Light" panose="020B0502040204020203" pitchFamily="34" charset="0"/>
                <a:cs typeface="Segoe UI Light" panose="020B0502040204020203" pitchFamily="34" charset="0"/>
              </a:rPr>
              <a:t>		Window Server "vNext"		</a:t>
            </a:r>
            <a:r>
              <a:rPr lang="de-DE" smtClean="0">
                <a:latin typeface="Segoe UI Light" panose="020B0502040204020203" pitchFamily="34" charset="0"/>
                <a:cs typeface="Segoe UI Light" panose="020B0502040204020203" pitchFamily="34" charset="0"/>
              </a:rPr>
              <a:t>	// </a:t>
            </a:r>
            <a:r>
              <a:rPr lang="de-DE">
                <a:latin typeface="Segoe UI Light" panose="020B0502040204020203" pitchFamily="34" charset="0"/>
                <a:cs typeface="Segoe UI Light" panose="020B0502040204020203" pitchFamily="34" charset="0"/>
              </a:rPr>
              <a:t>2016 </a:t>
            </a:r>
          </a:p>
          <a:p>
            <a:pPr>
              <a:lnSpc>
                <a:spcPts val="2100"/>
              </a:lnSpc>
            </a:pPr>
            <a:endParaRPr lang="de-DE">
              <a:latin typeface="Segoe UI Light" panose="020B0502040204020203" pitchFamily="34" charset="0"/>
              <a:cs typeface="Segoe UI Light" panose="020B0502040204020203" pitchFamily="34" charset="0"/>
            </a:endParaRPr>
          </a:p>
        </p:txBody>
      </p:sp>
      <p:sp>
        <p:nvSpPr>
          <p:cNvPr id="3" name="Titel 2"/>
          <p:cNvSpPr>
            <a:spLocks noGrp="1"/>
          </p:cNvSpPr>
          <p:nvPr>
            <p:ph type="title" idx="4294967295"/>
          </p:nvPr>
        </p:nvSpPr>
        <p:spPr>
          <a:xfrm>
            <a:off x="549048" y="391760"/>
            <a:ext cx="8229600" cy="793750"/>
          </a:xfrm>
        </p:spPr>
        <p:txBody>
          <a:bodyPr/>
          <a:lstStyle/>
          <a:p>
            <a:r>
              <a:rPr lang="en-US" smtClean="0">
                <a:latin typeface="Segoe UI Light" pitchFamily="34" charset="0"/>
                <a:cs typeface="Segoe UI Light" pitchFamily="34" charset="0"/>
              </a:rPr>
              <a:t>Previously …</a:t>
            </a:r>
            <a:endParaRPr lang="en-US">
              <a:latin typeface="Segoe UI Light" pitchFamily="34" charset="0"/>
              <a:cs typeface="Segoe UI Light" pitchFamily="34" charset="0"/>
            </a:endParaRPr>
          </a:p>
        </p:txBody>
      </p:sp>
    </p:spTree>
    <p:extLst>
      <p:ext uri="{BB962C8B-B14F-4D97-AF65-F5344CB8AC3E}">
        <p14:creationId xmlns:p14="http://schemas.microsoft.com/office/powerpoint/2010/main" val="39557694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457200" y="389658"/>
            <a:ext cx="8229600" cy="894774"/>
          </a:xfrm>
        </p:spPr>
        <p:txBody>
          <a:bodyPr>
            <a:normAutofit/>
          </a:bodyPr>
          <a:lstStyle/>
          <a:p>
            <a:r>
              <a:rPr lang="en-US" b="1" smtClean="0"/>
              <a:t>Windows as a Service</a:t>
            </a:r>
            <a:endParaRPr lang="de-DE" b="1">
              <a:solidFill>
                <a:srgbClr val="FF0000"/>
              </a:solidFill>
            </a:endParaRPr>
          </a:p>
        </p:txBody>
      </p:sp>
      <p:pic>
        <p:nvPicPr>
          <p:cNvPr id="5" name="Grafik 4"/>
          <p:cNvPicPr>
            <a:picLocks noChangeAspect="1"/>
          </p:cNvPicPr>
          <p:nvPr/>
        </p:nvPicPr>
        <p:blipFill>
          <a:blip r:embed="rId3"/>
          <a:stretch>
            <a:fillRect/>
          </a:stretch>
        </p:blipFill>
        <p:spPr>
          <a:xfrm>
            <a:off x="457200" y="1344253"/>
            <a:ext cx="6877050" cy="3181350"/>
          </a:xfrm>
          <a:prstGeom prst="rect">
            <a:avLst/>
          </a:prstGeom>
        </p:spPr>
      </p:pic>
      <p:sp>
        <p:nvSpPr>
          <p:cNvPr id="6" name="Rechteck 5"/>
          <p:cNvSpPr/>
          <p:nvPr/>
        </p:nvSpPr>
        <p:spPr>
          <a:xfrm>
            <a:off x="7048501" y="1109283"/>
            <a:ext cx="1638300" cy="3416320"/>
          </a:xfrm>
          <a:prstGeom prst="rect">
            <a:avLst/>
          </a:prstGeom>
          <a:solidFill>
            <a:srgbClr val="720000"/>
          </a:solidFill>
          <a:ln w="25400">
            <a:noFill/>
          </a:ln>
        </p:spPr>
        <p:txBody>
          <a:bodyPr wrap="square">
            <a:spAutoFit/>
          </a:bodyPr>
          <a:lstStyle/>
          <a:p>
            <a:pPr>
              <a:lnSpc>
                <a:spcPct val="150000"/>
              </a:lnSpc>
            </a:pPr>
            <a:r>
              <a:rPr lang="en-US" b="1" smtClean="0">
                <a:solidFill>
                  <a:schemeClr val="bg1"/>
                </a:solidFill>
                <a:latin typeface="Segoe UI Light" panose="020B0502040204020203" pitchFamily="34" charset="0"/>
                <a:cs typeface="Segoe UI Light" panose="020B0502040204020203" pitchFamily="34" charset="0"/>
              </a:rPr>
              <a:t>Windows 10</a:t>
            </a:r>
          </a:p>
          <a:p>
            <a:pPr marL="285750" indent="-285750">
              <a:lnSpc>
                <a:spcPct val="150000"/>
              </a:lnSpc>
              <a:buFont typeface="Arial" panose="020B0604020202020204" pitchFamily="34" charset="0"/>
              <a:buChar char="•"/>
            </a:pPr>
            <a:r>
              <a:rPr lang="en-US">
                <a:solidFill>
                  <a:schemeClr val="bg1"/>
                </a:solidFill>
                <a:latin typeface="Segoe UI Light" panose="020B0502040204020203" pitchFamily="34" charset="0"/>
                <a:cs typeface="Segoe UI Light" panose="020B0502040204020203" pitchFamily="34" charset="0"/>
              </a:rPr>
              <a:t>Jul. 2015 </a:t>
            </a:r>
            <a:r>
              <a:rPr lang="en-US" smtClean="0">
                <a:solidFill>
                  <a:schemeClr val="bg1"/>
                </a:solidFill>
                <a:latin typeface="Segoe UI Light" panose="020B0502040204020203" pitchFamily="34" charset="0"/>
                <a:cs typeface="Segoe UI Light" panose="020B0502040204020203" pitchFamily="34" charset="0"/>
              </a:rPr>
              <a:t>Threshold 1</a:t>
            </a:r>
          </a:p>
          <a:p>
            <a:pPr marL="285750" indent="-285750">
              <a:lnSpc>
                <a:spcPct val="150000"/>
              </a:lnSpc>
              <a:buFont typeface="Arial" panose="020B0604020202020204" pitchFamily="34" charset="0"/>
              <a:buChar char="•"/>
            </a:pPr>
            <a:r>
              <a:rPr lang="en-US">
                <a:solidFill>
                  <a:schemeClr val="bg1"/>
                </a:solidFill>
                <a:latin typeface="Segoe UI Light" panose="020B0502040204020203" pitchFamily="34" charset="0"/>
                <a:cs typeface="Segoe UI Light" panose="020B0502040204020203" pitchFamily="34" charset="0"/>
              </a:rPr>
              <a:t>Nov. 2015 </a:t>
            </a:r>
            <a:r>
              <a:rPr lang="en-US" smtClean="0">
                <a:solidFill>
                  <a:schemeClr val="bg1"/>
                </a:solidFill>
                <a:latin typeface="Segoe UI Light" panose="020B0502040204020203" pitchFamily="34" charset="0"/>
                <a:cs typeface="Segoe UI Light" panose="020B0502040204020203" pitchFamily="34" charset="0"/>
              </a:rPr>
              <a:t>Threshold 2</a:t>
            </a:r>
          </a:p>
          <a:p>
            <a:pPr marL="285750" indent="-285750">
              <a:lnSpc>
                <a:spcPct val="150000"/>
              </a:lnSpc>
              <a:buFont typeface="Arial" panose="020B0604020202020204" pitchFamily="34" charset="0"/>
              <a:buChar char="•"/>
            </a:pPr>
            <a:r>
              <a:rPr lang="en-US" smtClean="0">
                <a:solidFill>
                  <a:schemeClr val="bg1"/>
                </a:solidFill>
                <a:latin typeface="Segoe UI Light" panose="020B0502040204020203" pitchFamily="34" charset="0"/>
                <a:cs typeface="Segoe UI Light" panose="020B0502040204020203" pitchFamily="34" charset="0"/>
              </a:rPr>
              <a:t>Redstone</a:t>
            </a:r>
            <a:br>
              <a:rPr lang="en-US" smtClean="0">
                <a:solidFill>
                  <a:schemeClr val="bg1"/>
                </a:solidFill>
                <a:latin typeface="Segoe UI Light" panose="020B0502040204020203" pitchFamily="34" charset="0"/>
                <a:cs typeface="Segoe UI Light" panose="020B0502040204020203" pitchFamily="34" charset="0"/>
              </a:rPr>
            </a:br>
            <a:r>
              <a:rPr lang="en-US" smtClean="0">
                <a:solidFill>
                  <a:schemeClr val="bg1"/>
                </a:solidFill>
                <a:latin typeface="Segoe UI Light" panose="020B0502040204020203" pitchFamily="34" charset="0"/>
                <a:cs typeface="Segoe UI Light" panose="020B0502040204020203" pitchFamily="34" charset="0"/>
              </a:rPr>
              <a:t>____ 2016</a:t>
            </a:r>
          </a:p>
          <a:p>
            <a:pPr marL="285750" indent="-285750">
              <a:lnSpc>
                <a:spcPct val="150000"/>
              </a:lnSpc>
              <a:buFont typeface="Arial" panose="020B0604020202020204" pitchFamily="34" charset="0"/>
              <a:buChar char="•"/>
            </a:pPr>
            <a:endParaRPr lang="en-US">
              <a:solidFill>
                <a:schemeClr val="bg1"/>
              </a:solidFill>
              <a:latin typeface="Segoe UI Light" panose="020B0502040204020203" pitchFamily="34" charset="0"/>
              <a:cs typeface="Segoe UI Light" panose="020B0502040204020203" pitchFamily="34" charset="0"/>
            </a:endParaRPr>
          </a:p>
        </p:txBody>
      </p:sp>
    </p:spTree>
    <p:extLst>
      <p:ext uri="{BB962C8B-B14F-4D97-AF65-F5344CB8AC3E}">
        <p14:creationId xmlns:p14="http://schemas.microsoft.com/office/powerpoint/2010/main" val="25095437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www.oel-bilder.at/Rahmen-OPR05_60x90c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878" y="0"/>
            <a:ext cx="7032522" cy="5106462"/>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idx="4294967295"/>
          </p:nvPr>
        </p:nvSpPr>
        <p:spPr>
          <a:xfrm>
            <a:off x="1805458" y="971549"/>
            <a:ext cx="5528791" cy="617977"/>
          </a:xfrm>
        </p:spPr>
        <p:txBody>
          <a:bodyPr>
            <a:noAutofit/>
          </a:bodyPr>
          <a:lstStyle/>
          <a:p>
            <a:pPr algn="ctr"/>
            <a:r>
              <a:rPr lang="en-US" smtClean="0"/>
              <a:t>The </a:t>
            </a:r>
            <a:r>
              <a:rPr lang="en-US"/>
              <a:t>software defined datacenter</a:t>
            </a:r>
            <a:r>
              <a:rPr lang="de-DE"/>
              <a:t/>
            </a:r>
            <a:br>
              <a:rPr lang="de-DE"/>
            </a:br>
            <a:endParaRPr lang="de-DE"/>
          </a:p>
        </p:txBody>
      </p:sp>
      <p:sp>
        <p:nvSpPr>
          <p:cNvPr id="3" name="Textfeld 2"/>
          <p:cNvSpPr txBox="1"/>
          <p:nvPr/>
        </p:nvSpPr>
        <p:spPr>
          <a:xfrm>
            <a:off x="1967472" y="1280537"/>
            <a:ext cx="4966727" cy="2585323"/>
          </a:xfrm>
          <a:prstGeom prst="rect">
            <a:avLst/>
          </a:prstGeom>
          <a:noFill/>
        </p:spPr>
        <p:txBody>
          <a:bodyPr wrap="square" rtlCol="0">
            <a:spAutoFit/>
          </a:bodyPr>
          <a:lstStyle/>
          <a:p>
            <a:pPr marL="742950" lvl="1" indent="-285750">
              <a:lnSpc>
                <a:spcPct val="150000"/>
              </a:lnSpc>
              <a:buFont typeface="Arial" panose="020B0604020202020204" pitchFamily="34" charset="0"/>
              <a:buChar char="•"/>
            </a:pPr>
            <a:r>
              <a:rPr lang="en-US" sz="2000" b="1" smtClean="0">
                <a:latin typeface="Segoe UI Light" panose="020B0502040204020203" pitchFamily="34" charset="0"/>
                <a:cs typeface="Segoe UI Light" panose="020B0502040204020203" pitchFamily="34" charset="0"/>
              </a:rPr>
              <a:t>Compute</a:t>
            </a:r>
            <a:r>
              <a:rPr lang="en-US" sz="2000" smtClean="0">
                <a:latin typeface="Segoe UI Light" panose="020B0502040204020203" pitchFamily="34" charset="0"/>
                <a:cs typeface="Segoe UI Light" panose="020B0502040204020203" pitchFamily="34" charset="0"/>
              </a:rPr>
              <a:t/>
            </a:r>
            <a:br>
              <a:rPr lang="en-US" sz="2000" smtClean="0">
                <a:latin typeface="Segoe UI Light" panose="020B0502040204020203" pitchFamily="34" charset="0"/>
                <a:cs typeface="Segoe UI Light" panose="020B0502040204020203" pitchFamily="34" charset="0"/>
              </a:rPr>
            </a:br>
            <a:r>
              <a:rPr lang="en-US" sz="1600" smtClean="0">
                <a:latin typeface="Segoe UI Light" panose="020B0502040204020203" pitchFamily="34" charset="0"/>
                <a:cs typeface="Segoe UI Light" panose="020B0502040204020203" pitchFamily="34" charset="0"/>
              </a:rPr>
              <a:t>Core OS, Hyper-V, Containers</a:t>
            </a:r>
          </a:p>
          <a:p>
            <a:pPr marL="742950" lvl="1" indent="-285750">
              <a:lnSpc>
                <a:spcPct val="150000"/>
              </a:lnSpc>
              <a:buFont typeface="Arial" panose="020B0604020202020204" pitchFamily="34" charset="0"/>
              <a:buChar char="•"/>
            </a:pPr>
            <a:r>
              <a:rPr lang="en-US" sz="2000" b="1" smtClean="0">
                <a:latin typeface="Segoe UI Light" panose="020B0502040204020203" pitchFamily="34" charset="0"/>
                <a:cs typeface="Segoe UI Light" panose="020B0502040204020203" pitchFamily="34" charset="0"/>
              </a:rPr>
              <a:t>Networking</a:t>
            </a:r>
            <a:r>
              <a:rPr lang="en-US" sz="2000" smtClean="0">
                <a:latin typeface="Segoe UI Light" panose="020B0502040204020203" pitchFamily="34" charset="0"/>
                <a:cs typeface="Segoe UI Light" panose="020B0502040204020203" pitchFamily="34" charset="0"/>
              </a:rPr>
              <a:t/>
            </a:r>
            <a:br>
              <a:rPr lang="en-US" sz="2000" smtClean="0">
                <a:latin typeface="Segoe UI Light" panose="020B0502040204020203" pitchFamily="34" charset="0"/>
                <a:cs typeface="Segoe UI Light" panose="020B0502040204020203" pitchFamily="34" charset="0"/>
              </a:rPr>
            </a:br>
            <a:r>
              <a:rPr lang="en-US" sz="1600" smtClean="0">
                <a:latin typeface="Segoe UI Light" panose="020B0502040204020203" pitchFamily="34" charset="0"/>
                <a:cs typeface="Segoe UI Light" panose="020B0502040204020203" pitchFamily="34" charset="0"/>
              </a:rPr>
              <a:t>SDN, integrated NAT, ..</a:t>
            </a:r>
          </a:p>
          <a:p>
            <a:pPr marL="742950" lvl="1" indent="-285750">
              <a:lnSpc>
                <a:spcPct val="150000"/>
              </a:lnSpc>
              <a:buFont typeface="Arial" panose="020B0604020202020204" pitchFamily="34" charset="0"/>
              <a:buChar char="•"/>
            </a:pPr>
            <a:r>
              <a:rPr lang="en-US" sz="2000" b="1">
                <a:latin typeface="Segoe UI Light" panose="020B0502040204020203" pitchFamily="34" charset="0"/>
                <a:cs typeface="Segoe UI Light" panose="020B0502040204020203" pitchFamily="34" charset="0"/>
              </a:rPr>
              <a:t>Storage</a:t>
            </a:r>
            <a:r>
              <a:rPr lang="en-US" sz="2000">
                <a:latin typeface="Segoe UI Light" panose="020B0502040204020203" pitchFamily="34" charset="0"/>
                <a:cs typeface="Segoe UI Light" panose="020B0502040204020203" pitchFamily="34" charset="0"/>
              </a:rPr>
              <a:t/>
            </a:r>
            <a:br>
              <a:rPr lang="en-US" sz="2000">
                <a:latin typeface="Segoe UI Light" panose="020B0502040204020203" pitchFamily="34" charset="0"/>
                <a:cs typeface="Segoe UI Light" panose="020B0502040204020203" pitchFamily="34" charset="0"/>
              </a:rPr>
            </a:br>
            <a:r>
              <a:rPr lang="en-US" sz="1600" smtClean="0">
                <a:latin typeface="Segoe UI Light" panose="020B0502040204020203" pitchFamily="34" charset="0"/>
                <a:cs typeface="Segoe UI Light" panose="020B0502040204020203" pitchFamily="34" charset="0"/>
              </a:rPr>
              <a:t>Storage </a:t>
            </a:r>
            <a:r>
              <a:rPr lang="en-US" sz="1600">
                <a:latin typeface="Segoe UI Light" panose="020B0502040204020203" pitchFamily="34" charset="0"/>
                <a:cs typeface="Segoe UI Light" panose="020B0502040204020203" pitchFamily="34" charset="0"/>
              </a:rPr>
              <a:t>replica, Storage </a:t>
            </a:r>
            <a:r>
              <a:rPr lang="en-US" sz="1600" smtClean="0">
                <a:latin typeface="Segoe UI Light" panose="020B0502040204020203" pitchFamily="34" charset="0"/>
                <a:cs typeface="Segoe UI Light" panose="020B0502040204020203" pitchFamily="34" charset="0"/>
              </a:rPr>
              <a:t>Spaces direct, ..</a:t>
            </a:r>
          </a:p>
        </p:txBody>
      </p:sp>
      <p:sp>
        <p:nvSpPr>
          <p:cNvPr id="5" name="Rechteck 4"/>
          <p:cNvSpPr/>
          <p:nvPr/>
        </p:nvSpPr>
        <p:spPr>
          <a:xfrm rot="16968559">
            <a:off x="-1823598" y="2274412"/>
            <a:ext cx="4716416" cy="830997"/>
          </a:xfrm>
          <a:prstGeom prst="rect">
            <a:avLst/>
          </a:prstGeom>
        </p:spPr>
        <p:txBody>
          <a:bodyPr wrap="square">
            <a:spAutoFit/>
          </a:bodyPr>
          <a:lstStyle/>
          <a:p>
            <a:pPr algn="ctr"/>
            <a:r>
              <a:rPr lang="en-US" sz="2400">
                <a:latin typeface="MV Boli" panose="02000500030200090000" pitchFamily="2" charset="0"/>
                <a:cs typeface="MV Boli" panose="02000500030200090000" pitchFamily="2" charset="0"/>
              </a:rPr>
              <a:t>Virtualize </a:t>
            </a:r>
            <a:endParaRPr lang="en-US" sz="2400" smtClean="0">
              <a:latin typeface="MV Boli" panose="02000500030200090000" pitchFamily="2" charset="0"/>
              <a:cs typeface="MV Boli" panose="02000500030200090000" pitchFamily="2" charset="0"/>
            </a:endParaRPr>
          </a:p>
          <a:p>
            <a:pPr algn="ctr"/>
            <a:r>
              <a:rPr lang="en-US" sz="2400">
                <a:latin typeface="MV Boli" panose="02000500030200090000" pitchFamily="2" charset="0"/>
                <a:cs typeface="MV Boli" panose="02000500030200090000" pitchFamily="2" charset="0"/>
              </a:rPr>
              <a:t> </a:t>
            </a:r>
            <a:r>
              <a:rPr lang="en-US" sz="2400" smtClean="0">
                <a:latin typeface="MV Boli" panose="02000500030200090000" pitchFamily="2" charset="0"/>
                <a:cs typeface="MV Boli" panose="02000500030200090000" pitchFamily="2" charset="0"/>
              </a:rPr>
              <a:t>     everything</a:t>
            </a:r>
            <a:r>
              <a:rPr lang="en-US" sz="2400">
                <a:latin typeface="MV Boli" panose="02000500030200090000" pitchFamily="2" charset="0"/>
                <a:cs typeface="MV Boli" panose="02000500030200090000" pitchFamily="2" charset="0"/>
              </a:rPr>
              <a:t>!</a:t>
            </a:r>
            <a:endParaRPr lang="de-DE" sz="2400">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2643150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arrow_template_16-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rrow_template_4-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arrow_template_16-9</Template>
  <TotalTime>0</TotalTime>
  <Words>1254</Words>
  <PresentationFormat>Bildschirmpräsentation (16:9)</PresentationFormat>
  <Paragraphs>682</Paragraphs>
  <Slides>25</Slides>
  <Notes>25</Notes>
  <HiddenSlides>0</HiddenSlides>
  <MMClips>0</MMClips>
  <ScaleCrop>false</ScaleCrop>
  <HeadingPairs>
    <vt:vector size="6" baseType="variant">
      <vt:variant>
        <vt:lpstr>Verwendete Schriftarten</vt:lpstr>
      </vt:variant>
      <vt:variant>
        <vt:i4>12</vt:i4>
      </vt:variant>
      <vt:variant>
        <vt:lpstr>Design</vt:lpstr>
      </vt:variant>
      <vt:variant>
        <vt:i4>2</vt:i4>
      </vt:variant>
      <vt:variant>
        <vt:lpstr>Folientitel</vt:lpstr>
      </vt:variant>
      <vt:variant>
        <vt:i4>25</vt:i4>
      </vt:variant>
    </vt:vector>
  </HeadingPairs>
  <TitlesOfParts>
    <vt:vector size="39" baseType="lpstr">
      <vt:lpstr>ＭＳ Ｐゴシック</vt:lpstr>
      <vt:lpstr>Arial</vt:lpstr>
      <vt:lpstr>Calibri</vt:lpstr>
      <vt:lpstr>Consolas</vt:lpstr>
      <vt:lpstr>Lucida Grande</vt:lpstr>
      <vt:lpstr>MV Boli</vt:lpstr>
      <vt:lpstr>Segoe UI</vt:lpstr>
      <vt:lpstr>Segoe UI Light</vt:lpstr>
      <vt:lpstr>Theinhardt Medium</vt:lpstr>
      <vt:lpstr>Theinhardt Thin</vt:lpstr>
      <vt:lpstr>Verdana</vt:lpstr>
      <vt:lpstr>Wingdings</vt:lpstr>
      <vt:lpstr>arrow_template_16-9</vt:lpstr>
      <vt:lpstr>1_arrow_template_4-3</vt:lpstr>
      <vt:lpstr>Arrow ECS Training  </vt:lpstr>
      <vt:lpstr>Arrow ECS Training  Get-KnowHow | Select-Object -property 'Essential' </vt:lpstr>
      <vt:lpstr>Agenda  Windows Server 2016: Die Neuerungen im Überblick  </vt:lpstr>
      <vt:lpstr>Arrow Education –  Trainings &amp; Zertifizierungen </vt:lpstr>
      <vt:lpstr>Arrow Education –  Trainings &amp; Zertifizierungen </vt:lpstr>
      <vt:lpstr>PowerPoint-Präsentation</vt:lpstr>
      <vt:lpstr>Previously …</vt:lpstr>
      <vt:lpstr>Windows as a Service</vt:lpstr>
      <vt:lpstr>The software defined datacenter </vt:lpstr>
      <vt:lpstr>Codename: Redstone</vt:lpstr>
      <vt:lpstr>Lizensierung</vt:lpstr>
      <vt:lpstr>Lizenisierung: WS 2012 R2 vs. WS 2016</vt:lpstr>
      <vt:lpstr>Editionen</vt:lpstr>
      <vt:lpstr>Container</vt:lpstr>
      <vt:lpstr>Storage </vt:lpstr>
      <vt:lpstr>Hyper-V Verbesserungen</vt:lpstr>
      <vt:lpstr>Nested VMs</vt:lpstr>
      <vt:lpstr>PowerPoint-Präsentation</vt:lpstr>
      <vt:lpstr>PowerPoint-Präsentation</vt:lpstr>
      <vt:lpstr>PowerPoint-Präsentation</vt:lpstr>
      <vt:lpstr>PowerPoint-Präsentation</vt:lpstr>
      <vt:lpstr>PowerPoint-Präsentation</vt:lpstr>
      <vt:lpstr>Das Ende einer Ära: Adieu Downgrade</vt:lpstr>
      <vt:lpstr>Windows 10 und Windows Server 2016: ein (vorläufiges) Fazit</vt:lpstr>
      <vt:lpstr>Save the date:  02. Feb. 2016, 17:15 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2016-01-30T15:30:09Z</dcterms:created>
  <dcterms:modified xsi:type="dcterms:W3CDTF">2016-01-30T15:36:42Z</dcterms:modified>
</cp:coreProperties>
</file>