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50" r:id="rId2"/>
    <p:sldId id="347" r:id="rId3"/>
    <p:sldId id="348" r:id="rId4"/>
    <p:sldId id="349" r:id="rId5"/>
    <p:sldId id="340" r:id="rId6"/>
    <p:sldId id="292" r:id="rId7"/>
    <p:sldId id="318" r:id="rId8"/>
    <p:sldId id="314" r:id="rId9"/>
    <p:sldId id="317" r:id="rId10"/>
    <p:sldId id="319" r:id="rId11"/>
    <p:sldId id="330" r:id="rId12"/>
    <p:sldId id="333" r:id="rId13"/>
    <p:sldId id="332" r:id="rId14"/>
    <p:sldId id="322" r:id="rId15"/>
    <p:sldId id="335" r:id="rId16"/>
    <p:sldId id="321" r:id="rId17"/>
    <p:sldId id="337" r:id="rId18"/>
    <p:sldId id="334" r:id="rId19"/>
    <p:sldId id="324" r:id="rId20"/>
    <p:sldId id="326" r:id="rId21"/>
    <p:sldId id="327" r:id="rId22"/>
    <p:sldId id="331" r:id="rId23"/>
    <p:sldId id="345" r:id="rId24"/>
    <p:sldId id="336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12456"/>
    <a:srgbClr val="505A7A"/>
    <a:srgbClr val="D0E2FE"/>
    <a:srgbClr val="EECB57"/>
    <a:srgbClr val="94BE94"/>
    <a:srgbClr val="3C6391"/>
    <a:srgbClr val="006400"/>
    <a:srgbClr val="FFFFCC"/>
    <a:srgbClr val="FF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3" autoAdjust="0"/>
    <p:restoredTop sz="41141" autoAdjust="0"/>
  </p:normalViewPr>
  <p:slideViewPr>
    <p:cSldViewPr snapToGrid="0">
      <p:cViewPr varScale="1">
        <p:scale>
          <a:sx n="26" d="100"/>
          <a:sy n="26" d="100"/>
        </p:scale>
        <p:origin x="226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5496"/>
    </p:cViewPr>
  </p:sorterViewPr>
  <p:notesViewPr>
    <p:cSldViewPr snapToGrid="0">
      <p:cViewPr>
        <p:scale>
          <a:sx n="150" d="100"/>
          <a:sy n="150" d="100"/>
        </p:scale>
        <p:origin x="894" y="-18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de-DE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de-DE" sz="800">
                <a:latin typeface="Segoe UI Light" panose="020B0502040204020203" pitchFamily="34" charset="0"/>
                <a:cs typeface="Segoe UI Light" panose="020B0502040204020203" pitchFamily="34" charset="0"/>
              </a:rPr>
              <a:t>17-02-12, page </a:t>
            </a:r>
            <a:fld id="{C2329066-090E-4AEB-8FB0-A3E3AF3840BB}" type="slidenum">
              <a:rPr lang="de-DE" sz="8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‹#›</a:t>
            </a:fld>
            <a:endParaRPr lang="de-DE" sz="8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10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A338F-FD95-4529-B7D5-D96856BE8655}" type="datetimeFigureOut">
              <a:rPr lang="de-DE" smtClean="0"/>
              <a:t>06.06.2017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09240-7C56-4834-A6BE-942EE28ABFA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62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29F6-E0D9-B44A-9A3A-69CDCA1B60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48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9554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2591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67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000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7148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879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7259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29F6-E0D9-B44A-9A3A-69CDCA1B60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55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428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685817" indent="-263776" defTabSz="45428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055103" indent="-211021" defTabSz="45428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477145" indent="-211021" defTabSz="45428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1899186" indent="-211021" defTabSz="45428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321227" indent="-211021" defTabSz="4542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2743269" indent="-211021" defTabSz="4542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165310" indent="-211021" defTabSz="4542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587351" indent="-211021" defTabSz="4542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C20DFF7-3450-4776-A9C6-3FD10456DBE0}" type="slidenum">
              <a:rPr lang="en-US" altLang="de-DE" sz="1200">
                <a:solidFill>
                  <a:prstClr val="black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de-DE" sz="120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2227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428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685817" indent="-263776" defTabSz="45428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055103" indent="-211021" defTabSz="45428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477145" indent="-211021" defTabSz="45428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1899186" indent="-211021" defTabSz="45428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321227" indent="-211021" defTabSz="4542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2743269" indent="-211021" defTabSz="4542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165310" indent="-211021" defTabSz="4542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587351" indent="-211021" defTabSz="4542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C20DFF7-3450-4776-A9C6-3FD10456DBE0}" type="slidenum">
              <a:rPr lang="en-US" altLang="de-DE" sz="1200"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de-DE" sz="12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2423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71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370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375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61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16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06.06.2017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36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28600"/>
            <a:ext cx="10515600" cy="59483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onsolas" panose="020B0609020204030204" pitchFamily="49" charset="0"/>
              </a:defRPr>
            </a:lvl1pPr>
            <a:lvl2pPr marL="457200" indent="0">
              <a:buNone/>
              <a:defRPr>
                <a:latin typeface="Consolas" panose="020B0609020204030204" pitchFamily="49" charset="0"/>
              </a:defRPr>
            </a:lvl2pPr>
            <a:lvl3pPr marL="914400" indent="0">
              <a:buNone/>
              <a:defRPr>
                <a:latin typeface="Consolas" panose="020B0609020204030204" pitchFamily="49" charset="0"/>
              </a:defRPr>
            </a:lvl3pPr>
            <a:lvl4pPr marL="1371600" indent="0">
              <a:buNone/>
              <a:defRPr>
                <a:latin typeface="Consolas" panose="020B0609020204030204" pitchFamily="49" charset="0"/>
              </a:defRPr>
            </a:lvl4pPr>
            <a:lvl5pPr marL="1828800" indent="0">
              <a:buNone/>
              <a:defRPr>
                <a:latin typeface="Consolas" panose="020B0609020204030204" pitchFamily="49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06.06.2017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90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Ubuntu Mono" panose="020B0509030602030204" pitchFamily="49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1185664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82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1015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06.06.2017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54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06.06.2017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18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94971"/>
            <a:ext cx="4960434" cy="468199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06.06.2017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255835" y="1494971"/>
            <a:ext cx="5097966" cy="468928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1079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06.06.2017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69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06.06.2017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29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06.06.2017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179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06.06.2017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475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000">
                <a:latin typeface="Consolas" panose="020B0609020204030204" pitchFamily="49" charset="0"/>
              </a:defRPr>
            </a:lvl1pPr>
            <a:lvl2pPr marL="457200" indent="0">
              <a:buNone/>
              <a:defRPr>
                <a:latin typeface="Consolas" panose="020B0609020204030204" pitchFamily="49" charset="0"/>
              </a:defRPr>
            </a:lvl2pPr>
            <a:lvl3pPr marL="914400" indent="0">
              <a:buNone/>
              <a:defRPr>
                <a:latin typeface="Consolas" panose="020B0609020204030204" pitchFamily="49" charset="0"/>
              </a:defRPr>
            </a:lvl3pPr>
            <a:lvl4pPr marL="1371600" indent="0">
              <a:buNone/>
              <a:defRPr>
                <a:latin typeface="Consolas" panose="020B0609020204030204" pitchFamily="49" charset="0"/>
              </a:defRPr>
            </a:lvl4pPr>
            <a:lvl5pPr marL="1828800" indent="0">
              <a:buNone/>
              <a:defRPr>
                <a:latin typeface="Consolas" panose="020B0609020204030204" pitchFamily="49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06.06.2017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4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28675" y="443787"/>
            <a:ext cx="10515600" cy="569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451429"/>
            <a:ext cx="10515600" cy="4725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0515B-B790-4CFC-9EE1-F1BB1500771A}" type="datetimeFigureOut">
              <a:rPr lang="de-DE" smtClean="0"/>
              <a:t>06.06.2017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6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8" r:id="rId4"/>
    <p:sldLayoutId id="2147483663" r:id="rId5"/>
    <p:sldLayoutId id="2147483664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17244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17244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17244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17244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17244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17244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research/project/drawbridg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073" y="346424"/>
            <a:ext cx="10988740" cy="302257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92D050"/>
                </a:solidFill>
              </a:rPr>
              <a:t>Arrow </a:t>
            </a:r>
            <a:r>
              <a:rPr lang="en-US">
                <a:solidFill>
                  <a:srgbClr val="92D050"/>
                </a:solidFill>
              </a:rPr>
              <a:t>ECS Training</a:t>
            </a:r>
            <a:br>
              <a:rPr lang="en-US">
                <a:solidFill>
                  <a:srgbClr val="92D050"/>
                </a:solidFill>
              </a:rPr>
            </a:br>
            <a:br>
              <a:rPr lang="en-US">
                <a:solidFill>
                  <a:srgbClr val="92D050"/>
                </a:solidFill>
              </a:rPr>
            </a:br>
            <a:endParaRPr lang="en-US" sz="2667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073" y="2286688"/>
            <a:ext cx="11376011" cy="3735939"/>
          </a:xfrm>
        </p:spPr>
        <p:txBody>
          <a:bodyPr>
            <a:noAutofit/>
          </a:bodyPr>
          <a:lstStyle/>
          <a:p>
            <a:pPr algn="l"/>
            <a:r>
              <a:rPr lang="en-US" sz="3200">
                <a:solidFill>
                  <a:srgbClr val="92D050"/>
                </a:solidFill>
                <a:latin typeface="+mj-lt"/>
              </a:rPr>
              <a:t>Get-KnowHow | Select-Object –property 'Essential'</a:t>
            </a:r>
            <a:endParaRPr lang="en-US" sz="3200" dirty="0">
              <a:solidFill>
                <a:srgbClr val="92D050"/>
              </a:solidFill>
              <a:latin typeface="+mj-lt"/>
            </a:endParaRPr>
          </a:p>
          <a:p>
            <a:pPr algn="l"/>
            <a:endParaRPr lang="en-US" sz="280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en-US" sz="3200">
                <a:solidFill>
                  <a:schemeClr val="bg1"/>
                </a:solidFill>
                <a:latin typeface="+mj-lt"/>
              </a:rPr>
              <a:t>Windows Server Container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+mj-lt"/>
              </a:rPr>
              <a:t>Thorsten Butz</a:t>
            </a:r>
          </a:p>
        </p:txBody>
      </p:sp>
      <p:pic>
        <p:nvPicPr>
          <p:cNvPr id="4" name="Picture 3" descr="arrow_logo_white.wmf">
            <a:extLst>
              <a:ext uri="{FF2B5EF4-FFF2-40B4-BE49-F238E27FC236}">
                <a16:creationId xmlns:a16="http://schemas.microsoft.com/office/drawing/2014/main" id="{A9DD112A-F50D-46EA-8E0C-3868E4F81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965839" y="6137204"/>
            <a:ext cx="1667974" cy="35887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36264F-3630-4CF4-8D75-530D646ED28E}"/>
              </a:ext>
            </a:extLst>
          </p:cNvPr>
          <p:cNvCxnSpPr>
            <a:cxnSpLocks/>
          </p:cNvCxnSpPr>
          <p:nvPr/>
        </p:nvCxnSpPr>
        <p:spPr>
          <a:xfrm>
            <a:off x="645073" y="570016"/>
            <a:ext cx="1098874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443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Setup docker (Ubuntu, Debian)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2000">
                <a:solidFill>
                  <a:srgbClr val="006400"/>
                </a:solidFill>
                <a:latin typeface="Consolas" panose="020B0609020204030204" pitchFamily="49" charset="0"/>
              </a:rPr>
              <a:t># Install, verify</a:t>
            </a:r>
            <a:endParaRPr lang="de-DE" sz="200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000">
                <a:latin typeface="Consolas" panose="020B0609020204030204" pitchFamily="49" charset="0"/>
              </a:rPr>
              <a:t>apt-get install docker.io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000">
                <a:latin typeface="Consolas" panose="020B0609020204030204" pitchFamily="49" charset="0"/>
              </a:rPr>
              <a:t>docker version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000">
                <a:latin typeface="Consolas" panose="020B0609020204030204" pitchFamily="49" charset="0"/>
              </a:rPr>
              <a:t>docker info</a:t>
            </a:r>
          </a:p>
          <a:p>
            <a:pPr marL="0" indent="0">
              <a:buNone/>
            </a:pPr>
            <a:r>
              <a:rPr lang="de-DE" sz="2000">
                <a:solidFill>
                  <a:srgbClr val="006400"/>
                </a:solidFill>
                <a:latin typeface="Consolas" panose="020B0609020204030204" pitchFamily="49" charset="0"/>
              </a:rPr>
              <a:t># List containers </a:t>
            </a:r>
            <a:br>
              <a:rPr lang="de-DE" sz="2000">
                <a:solidFill>
                  <a:srgbClr val="006400"/>
                </a:solidFill>
                <a:latin typeface="Consolas" panose="020B0609020204030204" pitchFamily="49" charset="0"/>
              </a:rPr>
            </a:br>
            <a:r>
              <a:rPr lang="de-DE" sz="2000">
                <a:latin typeface="Consolas" panose="020B0609020204030204" pitchFamily="49" charset="0"/>
              </a:rPr>
              <a:t>docker ps </a:t>
            </a:r>
            <a:r>
              <a:rPr lang="de-DE" sz="2000">
                <a:solidFill>
                  <a:srgbClr val="006400"/>
                </a:solidFill>
                <a:latin typeface="Consolas" panose="020B0609020204030204" pitchFamily="49" charset="0"/>
              </a:rPr>
              <a:t> 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2000">
                <a:solidFill>
                  <a:srgbClr val="006400"/>
                </a:solidFill>
                <a:latin typeface="Consolas" panose="020B0609020204030204" pitchFamily="49" charset="0"/>
              </a:rPr>
              <a:t># List images</a:t>
            </a:r>
            <a:br>
              <a:rPr lang="de-DE" sz="2000">
                <a:solidFill>
                  <a:srgbClr val="006400"/>
                </a:solidFill>
                <a:latin typeface="Consolas" panose="020B0609020204030204" pitchFamily="49" charset="0"/>
              </a:rPr>
            </a:br>
            <a:r>
              <a:rPr lang="de-DE" sz="2000">
                <a:latin typeface="Consolas" panose="020B0609020204030204" pitchFamily="49" charset="0"/>
              </a:rPr>
              <a:t>docker images</a:t>
            </a:r>
            <a:endParaRPr lang="de-DE" sz="2000">
              <a:solidFill>
                <a:srgbClr val="0064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DE" sz="2000">
                <a:solidFill>
                  <a:srgbClr val="006400"/>
                </a:solidFill>
                <a:latin typeface="Consolas" panose="020B0609020204030204" pitchFamily="49" charset="0"/>
              </a:rPr>
              <a:t># Search the docker hub</a:t>
            </a:r>
            <a:endParaRPr lang="de-DE" sz="200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000">
                <a:latin typeface="Consolas" panose="020B0609020204030204" pitchFamily="49" charset="0"/>
              </a:rPr>
              <a:t>docker search hello-world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000">
                <a:latin typeface="Consolas" panose="020B0609020204030204" pitchFamily="49" charset="0"/>
              </a:rPr>
              <a:t>docker run hello-world</a:t>
            </a:r>
          </a:p>
          <a:p>
            <a:pPr marL="0" indent="0">
              <a:spcBef>
                <a:spcPts val="0"/>
              </a:spcBef>
              <a:buNone/>
            </a:pPr>
            <a:endParaRPr lang="de-DE" sz="200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2000">
              <a:latin typeface="Consolas" panose="020B06090202040302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53429"/>
            <a:ext cx="11153775" cy="1381125"/>
          </a:xfrm>
          <a:prstGeom prst="rect">
            <a:avLst/>
          </a:prstGeom>
        </p:spPr>
      </p:pic>
      <p:cxnSp>
        <p:nvCxnSpPr>
          <p:cNvPr id="8" name="Gerade Verbindung mit Pfeil 11"/>
          <p:cNvCxnSpPr>
            <a:cxnSpLocks/>
          </p:cNvCxnSpPr>
          <p:nvPr/>
        </p:nvCxnSpPr>
        <p:spPr>
          <a:xfrm flipH="1">
            <a:off x="12685487" y="3429001"/>
            <a:ext cx="2199090" cy="1229519"/>
          </a:xfrm>
          <a:prstGeom prst="straightConnector1">
            <a:avLst/>
          </a:prstGeom>
          <a:ln w="38100">
            <a:solidFill>
              <a:srgbClr val="FD010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3198167" y="3198169"/>
            <a:ext cx="6858000" cy="461665"/>
          </a:xfrm>
          <a:prstGeom prst="rect">
            <a:avLst/>
          </a:prstGeom>
          <a:solidFill>
            <a:srgbClr val="94BE9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2200"/>
              </a:spcBef>
            </a:pPr>
            <a:r>
              <a:rPr lang="de-DE" sz="2400"/>
              <a:t>LINUX</a:t>
            </a:r>
          </a:p>
        </p:txBody>
      </p:sp>
    </p:spTree>
    <p:extLst>
      <p:ext uri="{BB962C8B-B14F-4D97-AF65-F5344CB8AC3E}">
        <p14:creationId xmlns:p14="http://schemas.microsoft.com/office/powerpoint/2010/main" val="2657969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1589" y="0"/>
            <a:ext cx="12188825" cy="6858000"/>
          </a:xfrm>
          <a:solidFill>
            <a:srgbClr val="012456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5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4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KEEP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CALM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IT'S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DEMO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TIME</a:t>
            </a:r>
          </a:p>
        </p:txBody>
      </p:sp>
      <p:pic>
        <p:nvPicPr>
          <p:cNvPr id="3077" name="Picture 5" descr="C:\Users\ba\Downloads\yiog5bM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56" y="145140"/>
            <a:ext cx="2233061" cy="223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82800" y="7090620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Corbel 57, 28</a:t>
            </a:r>
          </a:p>
        </p:txBody>
      </p:sp>
    </p:spTree>
    <p:extLst>
      <p:ext uri="{BB962C8B-B14F-4D97-AF65-F5344CB8AC3E}">
        <p14:creationId xmlns:p14="http://schemas.microsoft.com/office/powerpoint/2010/main" val="354107882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From drawbridge to Hyper-V containers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/>
              <a:t>2008: Hyper-V</a:t>
            </a:r>
            <a:br>
              <a:rPr lang="de-DE"/>
            </a:br>
            <a:r>
              <a:rPr lang="de-DE" sz="2000"/>
              <a:t>Support for Legacy OS, enlightining modern OS</a:t>
            </a:r>
            <a:endParaRPr lang="de-DE"/>
          </a:p>
          <a:p>
            <a:r>
              <a:rPr lang="de-DE"/>
              <a:t>2011: Research project "</a:t>
            </a:r>
            <a:r>
              <a:rPr lang="de-DE">
                <a:hlinkClick r:id="rId3"/>
              </a:rPr>
              <a:t>Drawbridge</a:t>
            </a:r>
            <a:r>
              <a:rPr lang="de-DE"/>
              <a:t>"</a:t>
            </a:r>
            <a:br>
              <a:rPr lang="de-DE"/>
            </a:br>
            <a:r>
              <a:rPr lang="de-DE" sz="2000"/>
              <a:t>Process isolation container technology for Azure</a:t>
            </a:r>
            <a:endParaRPr lang="de-DE"/>
          </a:p>
          <a:p>
            <a:r>
              <a:rPr lang="de-DE"/>
              <a:t>2013: Microsoft &amp; Docker partnering</a:t>
            </a:r>
            <a:br>
              <a:rPr lang="de-DE"/>
            </a:br>
            <a:r>
              <a:rPr lang="de-DE" sz="2000"/>
              <a:t>Development of a common management interface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992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paring the Basic Architecture of Containers and Docker Across Windows and Lin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89" y="1381005"/>
            <a:ext cx="57150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8674" y="5803880"/>
            <a:ext cx="11261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/>
            </a:br>
            <a:r>
              <a:rPr lang="en-US" sz="1600"/>
              <a:t>"Comparing the Basic Architecture of Containers and Docker Across Windows and Linux", </a:t>
            </a:r>
            <a:br>
              <a:rPr lang="en-US" sz="1600"/>
            </a:br>
            <a:r>
              <a:rPr lang="en-US" sz="1400"/>
              <a:t>https://msdn.microsoft.com/en-us/magazine/mt797649.aspx</a:t>
            </a:r>
            <a:endParaRPr lang="de-DE" sz="1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Containers: Linux vs. Windows</a:t>
            </a:r>
          </a:p>
        </p:txBody>
      </p:sp>
    </p:spTree>
    <p:extLst>
      <p:ext uri="{BB962C8B-B14F-4D97-AF65-F5344CB8AC3E}">
        <p14:creationId xmlns:p14="http://schemas.microsoft.com/office/powerpoint/2010/main" val="214988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Windows isolation modes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Windows supports:</a:t>
            </a:r>
          </a:p>
          <a:p>
            <a:pPr lvl="1"/>
            <a:r>
              <a:rPr lang="en-US" sz="2000"/>
              <a:t>(default)</a:t>
            </a:r>
          </a:p>
          <a:p>
            <a:pPr lvl="1"/>
            <a:r>
              <a:rPr lang="en-US" sz="2000"/>
              <a:t>process</a:t>
            </a:r>
          </a:p>
          <a:p>
            <a:pPr lvl="1"/>
            <a:r>
              <a:rPr lang="en-US" sz="2000"/>
              <a:t>hyperv</a:t>
            </a:r>
          </a:p>
          <a:p>
            <a:r>
              <a:rPr lang="en-US" sz="2400"/>
              <a:t>Hyper-V Container (Hyper-V must be enabled): </a:t>
            </a:r>
            <a:br>
              <a:rPr lang="en-US" sz="2400"/>
            </a:br>
            <a:r>
              <a:rPr lang="en-US" sz="2000"/>
              <a:t>VM worker process "vmwp" on host, each container has it's own csrss process</a:t>
            </a:r>
            <a:endParaRPr lang="en-US" sz="2400"/>
          </a:p>
          <a:p>
            <a:endParaRPr lang="de-DE" sz="24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4973258"/>
            <a:ext cx="10555544" cy="150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8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Setup Windows Server Containers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>
                <a:solidFill>
                  <a:srgbClr val="006400"/>
                </a:solidFill>
              </a:rPr>
              <a:t># Enable Windows feature(s)</a:t>
            </a:r>
            <a:br>
              <a:rPr lang="de-DE">
                <a:solidFill>
                  <a:srgbClr val="006400"/>
                </a:solidFill>
              </a:rPr>
            </a:br>
            <a:r>
              <a:rPr lang="en-US">
                <a:solidFill>
                  <a:srgbClr val="0000FF"/>
                </a:solidFill>
              </a:rPr>
              <a:t>Install-WindowsFeature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>
                <a:solidFill>
                  <a:srgbClr val="000080"/>
                </a:solidFill>
              </a:rPr>
              <a:t>–Restart -Name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>
                <a:solidFill>
                  <a:srgbClr val="8A2BE2"/>
                </a:solidFill>
              </a:rPr>
              <a:t>Containers</a:t>
            </a:r>
            <a:br>
              <a:rPr lang="en-US">
                <a:solidFill>
                  <a:srgbClr val="8A2BE2"/>
                </a:solidFill>
              </a:rPr>
            </a:br>
            <a:r>
              <a:rPr lang="en-US">
                <a:solidFill>
                  <a:srgbClr val="0000FF"/>
                </a:solidFill>
              </a:rPr>
              <a:t>Install-WindowsFeature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>
                <a:solidFill>
                  <a:srgbClr val="000080"/>
                </a:solidFill>
              </a:rPr>
              <a:t>–Restart -Name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>
                <a:solidFill>
                  <a:srgbClr val="8A2BE2"/>
                </a:solidFill>
              </a:rPr>
              <a:t>Hyper-V    </a:t>
            </a:r>
            <a:r>
              <a:rPr lang="de-DE">
                <a:solidFill>
                  <a:srgbClr val="006400"/>
                </a:solidFill>
              </a:rPr>
              <a:t># Optional</a:t>
            </a:r>
            <a:endParaRPr lang="en-US">
              <a:solidFill>
                <a:srgbClr val="8A2BE2"/>
              </a:solidFill>
            </a:endParaRPr>
          </a:p>
          <a:p>
            <a:r>
              <a:rPr lang="de-DE">
                <a:solidFill>
                  <a:srgbClr val="006400"/>
                </a:solidFill>
              </a:rPr>
              <a:t># Get docker</a:t>
            </a:r>
            <a:br>
              <a:rPr lang="de-DE">
                <a:solidFill>
                  <a:srgbClr val="006400"/>
                </a:solidFill>
              </a:rPr>
            </a:br>
            <a:r>
              <a:rPr lang="en-US">
                <a:solidFill>
                  <a:srgbClr val="0000FF"/>
                </a:solidFill>
              </a:rPr>
              <a:t>Install-Module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>
                <a:solidFill>
                  <a:srgbClr val="000080"/>
                </a:solidFill>
              </a:rPr>
              <a:t>-Name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>
                <a:solidFill>
                  <a:srgbClr val="8A2BE2"/>
                </a:solidFill>
              </a:rPr>
              <a:t>DockerMsftProvider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>
                <a:solidFill>
                  <a:srgbClr val="000080"/>
                </a:solidFill>
              </a:rPr>
              <a:t>-Repository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>
                <a:solidFill>
                  <a:srgbClr val="8A2BE2"/>
                </a:solidFill>
              </a:rPr>
              <a:t>PSGallery</a:t>
            </a:r>
            <a:br>
              <a:rPr lang="en-US">
                <a:solidFill>
                  <a:srgbClr val="8A2BE2"/>
                </a:solidFill>
              </a:rPr>
            </a:br>
            <a:r>
              <a:rPr lang="de-DE">
                <a:solidFill>
                  <a:srgbClr val="0000FF"/>
                </a:solidFill>
              </a:rPr>
              <a:t>Install-Package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000080"/>
                </a:solidFill>
              </a:rPr>
              <a:t>-Name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8A2BE2"/>
                </a:solidFill>
              </a:rPr>
              <a:t>docker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000080"/>
                </a:solidFill>
              </a:rPr>
              <a:t>-ProviderName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8A2BE2"/>
                </a:solidFill>
              </a:rPr>
              <a:t>DockerMsftProvider</a:t>
            </a:r>
            <a:endParaRPr lang="de-DE">
              <a:solidFill>
                <a:prstClr val="black"/>
              </a:solidFill>
            </a:endParaRPr>
          </a:p>
          <a:p>
            <a:r>
              <a:rPr lang="de-DE">
                <a:solidFill>
                  <a:srgbClr val="006400"/>
                </a:solidFill>
              </a:rPr>
              <a:t># Reboot</a:t>
            </a:r>
            <a:br>
              <a:rPr lang="de-DE">
                <a:solidFill>
                  <a:srgbClr val="006400"/>
                </a:solidFill>
              </a:rPr>
            </a:br>
            <a:r>
              <a:rPr lang="de-DE">
                <a:solidFill>
                  <a:srgbClr val="0000FF"/>
                </a:solidFill>
              </a:rPr>
              <a:t>Restart-Computer </a:t>
            </a:r>
          </a:p>
          <a:p>
            <a:r>
              <a:rPr lang="de-DE">
                <a:solidFill>
                  <a:srgbClr val="006400"/>
                </a:solidFill>
              </a:rPr>
              <a:t># Verify setup</a:t>
            </a:r>
            <a:br>
              <a:rPr lang="de-DE">
                <a:solidFill>
                  <a:srgbClr val="006400"/>
                </a:solidFill>
              </a:rPr>
            </a:br>
            <a:r>
              <a:rPr lang="de-DE">
                <a:solidFill>
                  <a:srgbClr val="0000FF"/>
                </a:solidFill>
              </a:rPr>
              <a:t>Get-ComputeProcess</a:t>
            </a:r>
            <a:br>
              <a:rPr lang="de-DE">
                <a:solidFill>
                  <a:srgbClr val="0000FF"/>
                </a:solidFill>
              </a:rPr>
            </a:br>
            <a:r>
              <a:rPr lang="de-DE">
                <a:solidFill>
                  <a:srgbClr val="0000FF"/>
                </a:solidFill>
              </a:rPr>
              <a:t>docker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8A2BE2"/>
                </a:solidFill>
              </a:rPr>
              <a:t>version</a:t>
            </a:r>
            <a:br>
              <a:rPr lang="de-DE">
                <a:solidFill>
                  <a:srgbClr val="8A2BE2"/>
                </a:solidFill>
              </a:rPr>
            </a:br>
            <a:r>
              <a:rPr lang="de-DE">
                <a:solidFill>
                  <a:srgbClr val="0000FF"/>
                </a:solidFill>
              </a:rPr>
              <a:t>docker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8A2BE2"/>
                </a:solidFill>
              </a:rPr>
              <a:t>info</a:t>
            </a:r>
            <a:endParaRPr lang="de-DE">
              <a:solidFill>
                <a:prstClr val="black"/>
              </a:solidFill>
            </a:endParaRPr>
          </a:p>
          <a:p>
            <a:endParaRPr lang="en-US">
              <a:solidFill>
                <a:srgbClr val="000080"/>
              </a:solidFill>
            </a:endParaRPr>
          </a:p>
          <a:p>
            <a:endParaRPr lang="de-DE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198167" y="3198169"/>
            <a:ext cx="6858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2200"/>
              </a:spcBef>
            </a:pPr>
            <a:r>
              <a:rPr lang="de-DE" sz="2400"/>
              <a:t>WINDOWS SERVER</a:t>
            </a:r>
          </a:p>
        </p:txBody>
      </p:sp>
    </p:spTree>
    <p:extLst>
      <p:ext uri="{BB962C8B-B14F-4D97-AF65-F5344CB8AC3E}">
        <p14:creationId xmlns:p14="http://schemas.microsoft.com/office/powerpoint/2010/main" val="533322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142875"/>
            <a:ext cx="999172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4848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296862"/>
              </p:ext>
            </p:extLst>
          </p:nvPr>
        </p:nvGraphicFramePr>
        <p:xfrm>
          <a:off x="828675" y="1407886"/>
          <a:ext cx="10087429" cy="4025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858">
                  <a:extLst>
                    <a:ext uri="{9D8B030D-6E8A-4147-A177-3AD203B41FA5}">
                      <a16:colId xmlns:a16="http://schemas.microsoft.com/office/drawing/2014/main" val="1222791340"/>
                    </a:ext>
                  </a:extLst>
                </a:gridCol>
                <a:gridCol w="1285195">
                  <a:extLst>
                    <a:ext uri="{9D8B030D-6E8A-4147-A177-3AD203B41FA5}">
                      <a16:colId xmlns:a16="http://schemas.microsoft.com/office/drawing/2014/main" val="966291534"/>
                    </a:ext>
                  </a:extLst>
                </a:gridCol>
                <a:gridCol w="1518376">
                  <a:extLst>
                    <a:ext uri="{9D8B030D-6E8A-4147-A177-3AD203B41FA5}">
                      <a16:colId xmlns:a16="http://schemas.microsoft.com/office/drawing/2014/main" val="940815963"/>
                    </a:ext>
                  </a:extLst>
                </a:gridCol>
                <a:gridCol w="1232742">
                  <a:extLst>
                    <a:ext uri="{9D8B030D-6E8A-4147-A177-3AD203B41FA5}">
                      <a16:colId xmlns:a16="http://schemas.microsoft.com/office/drawing/2014/main" val="3710761200"/>
                    </a:ext>
                  </a:extLst>
                </a:gridCol>
                <a:gridCol w="1282136">
                  <a:extLst>
                    <a:ext uri="{9D8B030D-6E8A-4147-A177-3AD203B41FA5}">
                      <a16:colId xmlns:a16="http://schemas.microsoft.com/office/drawing/2014/main" val="2849305520"/>
                    </a:ext>
                  </a:extLst>
                </a:gridCol>
                <a:gridCol w="1441061">
                  <a:extLst>
                    <a:ext uri="{9D8B030D-6E8A-4147-A177-3AD203B41FA5}">
                      <a16:colId xmlns:a16="http://schemas.microsoft.com/office/drawing/2014/main" val="2824820330"/>
                    </a:ext>
                  </a:extLst>
                </a:gridCol>
                <a:gridCol w="1441061">
                  <a:extLst>
                    <a:ext uri="{9D8B030D-6E8A-4147-A177-3AD203B41FA5}">
                      <a16:colId xmlns:a16="http://schemas.microsoft.com/office/drawing/2014/main" val="524441415"/>
                    </a:ext>
                  </a:extLst>
                </a:gridCol>
              </a:tblGrid>
              <a:tr h="782312">
                <a:tc>
                  <a:txBody>
                    <a:bodyPr/>
                    <a:lstStyle/>
                    <a:p>
                      <a:pPr algn="ctr"/>
                      <a:r>
                        <a:rPr lang="de-DE" sz="2000"/>
                        <a:t>HOST OS</a:t>
                      </a:r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000"/>
                        <a:t>Windows Server Container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000"/>
                        <a:t>Hyper-V </a:t>
                      </a:r>
                      <a:br>
                        <a:rPr lang="de-DE" sz="2000"/>
                      </a:br>
                      <a:r>
                        <a:rPr lang="de-DE" sz="2000"/>
                        <a:t>Container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000"/>
                        <a:t>Linux </a:t>
                      </a:r>
                      <a:br>
                        <a:rPr lang="de-DE" sz="2000"/>
                      </a:br>
                      <a:r>
                        <a:rPr lang="de-DE" sz="2000"/>
                        <a:t>Container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459571"/>
                  </a:ext>
                </a:extLst>
              </a:tr>
              <a:tr h="782312">
                <a:tc>
                  <a:txBody>
                    <a:bodyPr/>
                    <a:lstStyle/>
                    <a:p>
                      <a:pPr algn="l"/>
                      <a:endParaRPr lang="de-DE" sz="20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/>
                        <a:t>Nano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/>
                        <a:t>Core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/>
                        <a:t>Nano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/>
                        <a:t>Core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/>
                        <a:t>Hyper-V VM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/>
                        <a:t>LinuxKit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14962639"/>
                  </a:ext>
                </a:extLst>
              </a:tr>
              <a:tr h="559513">
                <a:tc>
                  <a:txBody>
                    <a:bodyPr/>
                    <a:lstStyle/>
                    <a:p>
                      <a:pPr algn="l"/>
                      <a:r>
                        <a:rPr lang="de-DE" sz="2000"/>
                        <a:t>WS 2016 Nano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2400" b="1">
                        <a:solidFill>
                          <a:schemeClr val="accent6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>
                          <a:solidFill>
                            <a:srgbClr val="FF0000"/>
                          </a:solidFill>
                        </a:rPr>
                        <a:t>-</a:t>
                      </a:r>
                      <a:endParaRPr lang="de-DE" sz="24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2400" b="1">
                        <a:solidFill>
                          <a:schemeClr val="accent6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2400" b="1">
                        <a:solidFill>
                          <a:schemeClr val="accent6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de-DE" sz="24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/>
                        <a:t>? 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95331179"/>
                  </a:ext>
                </a:extLst>
              </a:tr>
              <a:tr h="559513">
                <a:tc>
                  <a:txBody>
                    <a:bodyPr/>
                    <a:lstStyle/>
                    <a:p>
                      <a:pPr algn="l"/>
                      <a:r>
                        <a:rPr lang="de-DE" sz="2000"/>
                        <a:t>WS 2016 Core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24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2400" b="1">
                        <a:solidFill>
                          <a:schemeClr val="accent6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24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2400" b="1">
                        <a:solidFill>
                          <a:schemeClr val="accent6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de-DE" sz="24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/>
                        <a:t>?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252116584"/>
                  </a:ext>
                </a:extLst>
              </a:tr>
              <a:tr h="559513">
                <a:tc>
                  <a:txBody>
                    <a:bodyPr/>
                    <a:lstStyle/>
                    <a:p>
                      <a:pPr algn="l"/>
                      <a:r>
                        <a:rPr lang="de-DE" sz="2000"/>
                        <a:t>WS 2016 SaD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2400" b="1">
                        <a:solidFill>
                          <a:schemeClr val="accent6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24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24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24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de-DE" sz="24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/>
                        <a:t>?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92951310"/>
                  </a:ext>
                </a:extLst>
              </a:tr>
              <a:tr h="782312">
                <a:tc>
                  <a:txBody>
                    <a:bodyPr/>
                    <a:lstStyle/>
                    <a:p>
                      <a:pPr algn="l"/>
                      <a:r>
                        <a:rPr lang="de-DE" sz="2000"/>
                        <a:t>Windows 10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>
                          <a:solidFill>
                            <a:srgbClr val="FF0000"/>
                          </a:solidFill>
                        </a:rPr>
                        <a:t>-</a:t>
                      </a:r>
                      <a:endParaRPr lang="de-DE" sz="24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24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24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24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/>
                        <a:t>?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67770792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Combinations</a:t>
            </a:r>
          </a:p>
        </p:txBody>
      </p:sp>
    </p:spTree>
    <p:extLst>
      <p:ext uri="{BB962C8B-B14F-4D97-AF65-F5344CB8AC3E}">
        <p14:creationId xmlns:p14="http://schemas.microsoft.com/office/powerpoint/2010/main" val="1804902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1589" y="0"/>
            <a:ext cx="12188825" cy="6858000"/>
          </a:xfrm>
          <a:solidFill>
            <a:srgbClr val="012456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5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4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KEEP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CALM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IT'S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DEMO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TIME</a:t>
            </a:r>
          </a:p>
        </p:txBody>
      </p:sp>
      <p:pic>
        <p:nvPicPr>
          <p:cNvPr id="3077" name="Picture 5" descr="C:\Users\ba\Downloads\yiog5bM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56" y="145140"/>
            <a:ext cx="2233061" cy="223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82800" y="7090620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Corbel 57, 28</a:t>
            </a:r>
          </a:p>
        </p:txBody>
      </p:sp>
    </p:spTree>
    <p:extLst>
      <p:ext uri="{BB962C8B-B14F-4D97-AF65-F5344CB8AC3E}">
        <p14:creationId xmlns:p14="http://schemas.microsoft.com/office/powerpoint/2010/main" val="73680115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Dazed and confused 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de-DE"/>
              <a:t>Docker Toolbox</a:t>
            </a:r>
            <a:br>
              <a:rPr lang="de-DE"/>
            </a:br>
            <a:r>
              <a:rPr lang="de-DE" sz="2400"/>
              <a:t>Legacy: "older Mac + Windows OS",</a:t>
            </a:r>
            <a:br>
              <a:rPr lang="de-DE" sz="2400"/>
            </a:br>
            <a:r>
              <a:rPr lang="de-DE" sz="2400"/>
              <a:t>uses Virtualbox</a:t>
            </a:r>
            <a:endParaRPr lang="de-DE"/>
          </a:p>
          <a:p>
            <a:pPr marL="514350" indent="-514350">
              <a:buAutoNum type="alphaLcParenR"/>
            </a:pPr>
            <a:r>
              <a:rPr lang="de-DE"/>
              <a:t>Docker for Windows</a:t>
            </a:r>
            <a:br>
              <a:rPr lang="de-DE"/>
            </a:br>
            <a:r>
              <a:rPr lang="de-DE" sz="2400"/>
              <a:t>uses Hyper-V  + Windows Containers</a:t>
            </a:r>
            <a:br>
              <a:rPr lang="de-DE" sz="2400"/>
            </a:br>
            <a:r>
              <a:rPr lang="de-DE" sz="2400"/>
              <a:t>Linux + Windows Containers</a:t>
            </a:r>
            <a:endParaRPr lang="de-DE"/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de-DE"/>
              <a:t>Containers for Windows</a:t>
            </a:r>
            <a:br>
              <a:rPr lang="de-DE"/>
            </a:br>
            <a:r>
              <a:rPr lang="de-DE" sz="2400"/>
              <a:t>native Windows Containers, </a:t>
            </a:r>
            <a:br>
              <a:rPr lang="de-DE" sz="2400"/>
            </a:br>
            <a:r>
              <a:rPr lang="de-DE" sz="2400"/>
              <a:t>no (G)UI, Isolation: Hyper-V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endParaRPr lang="de-DE"/>
          </a:p>
          <a:p>
            <a:pPr marL="514350" indent="-514350">
              <a:buAutoNum type="alphaLcParenR"/>
            </a:pPr>
            <a:endParaRPr lang="de-D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541" y="4687305"/>
            <a:ext cx="3952875" cy="1971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941" y="2716380"/>
            <a:ext cx="1619250" cy="1590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8288" y="548468"/>
            <a:ext cx="2262556" cy="1893005"/>
          </a:xfrm>
          <a:prstGeom prst="rect">
            <a:avLst/>
          </a:prstGeom>
        </p:spPr>
      </p:pic>
      <p:cxnSp>
        <p:nvCxnSpPr>
          <p:cNvPr id="17" name="Gerade Verbindung mit Pfeil 11"/>
          <p:cNvCxnSpPr>
            <a:cxnSpLocks/>
          </p:cNvCxnSpPr>
          <p:nvPr/>
        </p:nvCxnSpPr>
        <p:spPr>
          <a:xfrm flipH="1">
            <a:off x="5785796" y="1884232"/>
            <a:ext cx="1148190" cy="0"/>
          </a:xfrm>
          <a:prstGeom prst="straightConnector1">
            <a:avLst/>
          </a:prstGeom>
          <a:ln w="38100">
            <a:solidFill>
              <a:srgbClr val="FD010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1"/>
          <p:cNvCxnSpPr>
            <a:cxnSpLocks/>
          </p:cNvCxnSpPr>
          <p:nvPr/>
        </p:nvCxnSpPr>
        <p:spPr>
          <a:xfrm flipH="1">
            <a:off x="5861996" y="3317082"/>
            <a:ext cx="1106785" cy="0"/>
          </a:xfrm>
          <a:prstGeom prst="straightConnector1">
            <a:avLst/>
          </a:prstGeom>
          <a:ln w="38100">
            <a:solidFill>
              <a:srgbClr val="3C639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11"/>
          <p:cNvCxnSpPr>
            <a:cxnSpLocks/>
          </p:cNvCxnSpPr>
          <p:nvPr/>
        </p:nvCxnSpPr>
        <p:spPr>
          <a:xfrm flipH="1">
            <a:off x="5846837" y="4849939"/>
            <a:ext cx="1121944" cy="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-3198167" y="3198169"/>
            <a:ext cx="6858000" cy="461665"/>
          </a:xfrm>
          <a:prstGeom prst="rect">
            <a:avLst/>
          </a:prstGeom>
          <a:solidFill>
            <a:srgbClr val="D0E2FE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2200"/>
              </a:spcBef>
            </a:pPr>
            <a:r>
              <a:rPr lang="de-DE" sz="2400"/>
              <a:t>DESKTOP</a:t>
            </a:r>
          </a:p>
        </p:txBody>
      </p:sp>
    </p:spTree>
    <p:extLst>
      <p:ext uri="{BB962C8B-B14F-4D97-AF65-F5344CB8AC3E}">
        <p14:creationId xmlns:p14="http://schemas.microsoft.com/office/powerpoint/2010/main" val="233397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069" y="535537"/>
            <a:ext cx="10988740" cy="3795163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92D050"/>
                </a:solidFill>
              </a:rPr>
              <a:t>Agenda</a:t>
            </a:r>
            <a:br>
              <a:rPr lang="en-US">
                <a:solidFill>
                  <a:srgbClr val="92D050"/>
                </a:solidFill>
              </a:rPr>
            </a:br>
            <a:br>
              <a:rPr lang="en-US" sz="1600">
                <a:solidFill>
                  <a:srgbClr val="92D050"/>
                </a:solidFill>
              </a:rPr>
            </a:br>
            <a:r>
              <a:rPr lang="en-US" sz="3200">
                <a:solidFill>
                  <a:srgbClr val="75A541"/>
                </a:solidFill>
              </a:rPr>
              <a:t>Windows Server Container</a:t>
            </a:r>
            <a:br>
              <a:rPr lang="en-US" sz="3200">
                <a:solidFill>
                  <a:srgbClr val="75A541"/>
                </a:solidFill>
              </a:rPr>
            </a:br>
            <a:br>
              <a:rPr lang="en-US" sz="3200">
                <a:solidFill>
                  <a:srgbClr val="75A541"/>
                </a:solidFill>
              </a:rPr>
            </a:br>
            <a:br>
              <a:rPr lang="en-US">
                <a:solidFill>
                  <a:srgbClr val="92D050"/>
                </a:solidFill>
              </a:rPr>
            </a:br>
            <a:endParaRPr lang="en-US" sz="2667" dirty="0">
              <a:solidFill>
                <a:srgbClr val="92D05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45068" y="2938015"/>
            <a:ext cx="10149602" cy="426008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457178" rtl="0" eaLnBrk="1" latinLnBrk="0" hangingPunct="1">
              <a:spcBef>
                <a:spcPts val="1000"/>
              </a:spcBef>
              <a:buFont typeface="Arial"/>
              <a:buNone/>
              <a:defRPr sz="2000" b="0" i="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178" indent="0" algn="ctr" defTabSz="457178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914354" indent="0" algn="ctr" defTabSz="457178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371532" indent="0" algn="ctr" defTabSz="457178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1828709" indent="0" algn="ctr" defTabSz="457178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285886" indent="0" algn="ctr" defTabSz="45717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45717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45717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45717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/>
              <a:t>Container basics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/>
              <a:t>Linux  Container: docker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/>
              <a:t>Windows Server Container, Hyper-V Container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/>
              <a:t>Desktop solutions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/>
              <a:t>"The big picture"</a:t>
            </a:r>
          </a:p>
          <a:p>
            <a:endParaRPr lang="en-US" sz="32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B42C47-C857-4626-B7BA-08FE9188E44B}"/>
              </a:ext>
            </a:extLst>
          </p:cNvPr>
          <p:cNvCxnSpPr>
            <a:cxnSpLocks/>
          </p:cNvCxnSpPr>
          <p:nvPr/>
        </p:nvCxnSpPr>
        <p:spPr>
          <a:xfrm>
            <a:off x="645073" y="570016"/>
            <a:ext cx="1098874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rrow_logo_white.wmf">
            <a:extLst>
              <a:ext uri="{FF2B5EF4-FFF2-40B4-BE49-F238E27FC236}">
                <a16:creationId xmlns:a16="http://schemas.microsoft.com/office/drawing/2014/main" id="{661ABF38-9D2E-4B38-ADFA-4B1382211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965839" y="6137204"/>
            <a:ext cx="1667974" cy="35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09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Install "Docker for Windows" (on Win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>
                <a:solidFill>
                  <a:srgbClr val="006400"/>
                </a:solidFill>
              </a:rPr>
              <a:t>#Requires -RunAsAdministrator</a:t>
            </a:r>
            <a:endParaRPr lang="de-DE">
              <a:solidFill>
                <a:prstClr val="black"/>
              </a:solidFill>
            </a:endParaRPr>
          </a:p>
          <a:p>
            <a:r>
              <a:rPr lang="en-US">
                <a:solidFill>
                  <a:srgbClr val="0000FF"/>
                </a:solidFill>
              </a:rPr>
              <a:t>Enable-WindowsOptionalFeature</a:t>
            </a:r>
            <a:r>
              <a:rPr lang="en-US">
                <a:solidFill>
                  <a:prstClr val="black"/>
                </a:solidFill>
              </a:rPr>
              <a:t> –</a:t>
            </a:r>
            <a:r>
              <a:rPr lang="en-US">
                <a:solidFill>
                  <a:srgbClr val="000080"/>
                </a:solidFill>
              </a:rPr>
              <a:t>Online </a:t>
            </a:r>
            <a:r>
              <a:rPr lang="en-US">
                <a:solidFill>
                  <a:prstClr val="black"/>
                </a:solidFill>
              </a:rPr>
              <a:t> -No</a:t>
            </a:r>
            <a:r>
              <a:rPr lang="en-US">
                <a:solidFill>
                  <a:srgbClr val="000080"/>
                </a:solidFill>
              </a:rPr>
              <a:t>Restart </a:t>
            </a:r>
            <a:br>
              <a:rPr lang="en-US">
                <a:solidFill>
                  <a:srgbClr val="000080"/>
                </a:solidFill>
              </a:rPr>
            </a:br>
            <a:r>
              <a:rPr lang="en-US">
                <a:solidFill>
                  <a:srgbClr val="000080"/>
                </a:solidFill>
              </a:rPr>
              <a:t>	</a:t>
            </a:r>
            <a:r>
              <a:rPr lang="en-US">
                <a:solidFill>
                  <a:prstClr val="black"/>
                </a:solidFill>
              </a:rPr>
              <a:t>-Fea</a:t>
            </a:r>
            <a:r>
              <a:rPr lang="en-US">
                <a:solidFill>
                  <a:srgbClr val="000080"/>
                </a:solidFill>
              </a:rPr>
              <a:t>tureName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>
                <a:solidFill>
                  <a:srgbClr val="8B0000"/>
                </a:solidFill>
              </a:rPr>
              <a:t>'Microsoft-Hyper-V-All','Containers'</a:t>
            </a:r>
            <a:br>
              <a:rPr lang="en-US">
                <a:solidFill>
                  <a:srgbClr val="8B0000"/>
                </a:solidFill>
              </a:rPr>
            </a:br>
            <a:r>
              <a:rPr lang="de-DE">
                <a:solidFill>
                  <a:srgbClr val="0000FF"/>
                </a:solidFill>
              </a:rPr>
              <a:t>Invoke-WebRequest</a:t>
            </a:r>
            <a:r>
              <a:rPr lang="de-DE">
                <a:solidFill>
                  <a:prstClr val="black"/>
                </a:solidFill>
              </a:rPr>
              <a:t> </a:t>
            </a:r>
            <a:br>
              <a:rPr lang="de-DE">
                <a:solidFill>
                  <a:prstClr val="black"/>
                </a:solidFill>
              </a:rPr>
            </a:br>
            <a:r>
              <a:rPr lang="de-DE">
                <a:solidFill>
                  <a:prstClr val="black"/>
                </a:solidFill>
              </a:rPr>
              <a:t>	</a:t>
            </a:r>
            <a:r>
              <a:rPr lang="de-DE">
                <a:solidFill>
                  <a:srgbClr val="000080"/>
                </a:solidFill>
              </a:rPr>
              <a:t>-uri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8B0000"/>
                </a:solidFill>
              </a:rPr>
              <a:t>'https://download.docker.com/win/stable/InstallDocker.msi'</a:t>
            </a:r>
            <a:r>
              <a:rPr lang="de-DE">
                <a:solidFill>
                  <a:prstClr val="black"/>
                </a:solidFill>
              </a:rPr>
              <a:t> </a:t>
            </a:r>
          </a:p>
          <a:p>
            <a:r>
              <a:rPr lang="de-DE">
                <a:solidFill>
                  <a:prstClr val="black"/>
                </a:solidFill>
              </a:rPr>
              <a:t>	</a:t>
            </a:r>
            <a:r>
              <a:rPr lang="de-DE">
                <a:solidFill>
                  <a:srgbClr val="000080"/>
                </a:solidFill>
              </a:rPr>
              <a:t>-OutFile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8B0000"/>
                </a:solidFill>
              </a:rPr>
              <a:t>'c:\InstallDocker.msi'</a:t>
            </a:r>
            <a:endParaRPr lang="de-DE">
              <a:solidFill>
                <a:prstClr val="black"/>
              </a:solidFill>
            </a:endParaRPr>
          </a:p>
          <a:p>
            <a:r>
              <a:rPr lang="de-DE">
                <a:solidFill>
                  <a:srgbClr val="0000FF"/>
                </a:solidFill>
              </a:rPr>
              <a:t>msiexec.exe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8A2BE2"/>
                </a:solidFill>
              </a:rPr>
              <a:t>/i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8B0000"/>
                </a:solidFill>
              </a:rPr>
              <a:t>'c:\InstallDocker.msi'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8A2BE2"/>
                </a:solidFill>
              </a:rPr>
              <a:t>/passive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8A2BE2"/>
                </a:solidFill>
              </a:rPr>
              <a:t>/forcerestart </a:t>
            </a:r>
          </a:p>
          <a:p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5854700"/>
            <a:ext cx="45466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06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"Docker on Windows" (April 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"Community Edition"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>
                <a:latin typeface="Consolas" panose="020B0609020204030204" pitchFamily="49" charset="0"/>
              </a:rPr>
              <a:t>docker version:</a:t>
            </a:r>
            <a:br>
              <a:rPr lang="de-DE" sz="2400" b="1">
                <a:latin typeface="Consolas" panose="020B0609020204030204" pitchFamily="49" charset="0"/>
              </a:rPr>
            </a:br>
            <a:r>
              <a:rPr lang="de-DE" sz="2000" b="1">
                <a:latin typeface="Consolas" panose="020B0609020204030204" pitchFamily="49" charset="0"/>
              </a:rPr>
              <a:t>Version 17.03.1-ce (Client, Server)</a:t>
            </a:r>
            <a:endParaRPr lang="de-DE" sz="2400" b="1">
              <a:latin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Supports Windows Containers, </a:t>
            </a:r>
            <a:br>
              <a:rPr lang="de-DE" sz="2400"/>
            </a:br>
            <a:r>
              <a:rPr lang="de-DE" sz="2000"/>
              <a:t>Hyper-V isolation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Supports Linux Containers</a:t>
            </a:r>
            <a:br>
              <a:rPr lang="de-DE" sz="2400"/>
            </a:br>
            <a:r>
              <a:rPr lang="de-DE" sz="2000"/>
              <a:t>via Alpine Linux VM in Hyper-V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3575" y="0"/>
            <a:ext cx="5562600" cy="323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7850" y="0"/>
            <a:ext cx="285415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9585" y="3733800"/>
            <a:ext cx="1905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86749" y="3733800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44585" y="3733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70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PowerShell Cmdlets for Docker  (April 2017)</a:t>
            </a:r>
          </a:p>
        </p:txBody>
      </p:sp>
      <p:sp>
        <p:nvSpPr>
          <p:cNvPr id="5" name="Rectangle 4"/>
          <p:cNvSpPr/>
          <p:nvPr/>
        </p:nvSpPr>
        <p:spPr>
          <a:xfrm>
            <a:off x="887248" y="6286680"/>
            <a:ext cx="5720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https://github.com/Microsoft/Docker-PowerShell/releases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2" y="1247775"/>
            <a:ext cx="105441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26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What's beyond ...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55000" y="1367549"/>
            <a:ext cx="3719286" cy="4725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/>
              <a:t>Project Barcelona,</a:t>
            </a:r>
            <a:br>
              <a:rPr lang="de-DE" sz="2400"/>
            </a:br>
            <a:r>
              <a:rPr lang="de-DE" sz="2400"/>
              <a:t>Windows 10 v1703</a:t>
            </a:r>
          </a:p>
          <a:p>
            <a:pPr marL="0" indent="0">
              <a:buNone/>
            </a:pPr>
            <a:endParaRPr lang="de-DE" sz="320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1367095"/>
            <a:ext cx="7229387" cy="47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79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Wrap up!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docker.exe or Cmdlets? </a:t>
            </a:r>
          </a:p>
          <a:p>
            <a:r>
              <a:rPr lang="de-DE"/>
              <a:t>Will Hyper-V be obsolete? </a:t>
            </a:r>
          </a:p>
          <a:p>
            <a:r>
              <a:rPr lang="de-DE"/>
              <a:t>Pets or cattles ?</a:t>
            </a:r>
          </a:p>
          <a:p>
            <a:r>
              <a:rPr lang="de-DE"/>
              <a:t>#LinuxKit</a:t>
            </a:r>
          </a:p>
        </p:txBody>
      </p:sp>
      <p:pic>
        <p:nvPicPr>
          <p:cNvPr id="1026" name="Picture 2" descr="Tier, Rinder, Kuh, Bauernhof, Hof, Feld, Vie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704" y="4411629"/>
            <a:ext cx="2638072" cy="246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und, Haustier, Schwarz, Silhouette, Bellen, Spr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253" y="5349039"/>
            <a:ext cx="1494291" cy="150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35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609601" y="684747"/>
            <a:ext cx="10972800" cy="1189039"/>
          </a:xfrm>
        </p:spPr>
        <p:txBody>
          <a:bodyPr>
            <a:normAutofit/>
          </a:bodyPr>
          <a:lstStyle/>
          <a:p>
            <a:r>
              <a:rPr lang="de-DE" altLang="de-DE" sz="4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Arrow Education – </a:t>
            </a:r>
            <a:br>
              <a:rPr lang="de-DE" altLang="de-DE" sz="4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DE" altLang="de-DE" sz="4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Trainings &amp; Zertifizierungen </a:t>
            </a:r>
          </a:p>
        </p:txBody>
      </p:sp>
      <p:sp>
        <p:nvSpPr>
          <p:cNvPr id="5" name="Textfeld 5"/>
          <p:cNvSpPr txBox="1">
            <a:spLocks noChangeArrowheads="1"/>
          </p:cNvSpPr>
          <p:nvPr/>
        </p:nvSpPr>
        <p:spPr bwMode="auto">
          <a:xfrm>
            <a:off x="609601" y="2176995"/>
            <a:ext cx="3807453" cy="214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133" b="1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… deutschlandweite Abdeckung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867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München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867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Frankfurt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867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Bochum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867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867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Hamburg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de-DE" altLang="de-DE" sz="1867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5994400" y="4540259"/>
            <a:ext cx="6197600" cy="17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133" b="1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… innovative und zeitgemäße Lernmethoden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2133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Klassenraumtraining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2133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Virtual Classroom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2133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Elearning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2133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Videolearning</a:t>
            </a:r>
            <a:endParaRPr lang="de-DE" altLang="de-DE" sz="1867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7040046" y="2603501"/>
            <a:ext cx="3510961" cy="140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2133" b="1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… Modernste Lernumgebung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2133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Highend Laborumgebung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2133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Digitale Kursunterlagen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2133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Klimatisierte Kursräume</a:t>
            </a: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1156778" y="4524202"/>
            <a:ext cx="3200171" cy="206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2133" b="1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… Einmaliges Kursportfolio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2133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Citrix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2133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VMware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2133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Microsoft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2133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Check Point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2133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Uvm.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2846926" y="2759616"/>
            <a:ext cx="3840731" cy="17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2133" b="1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…Qualität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2133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Supportprofis als Trainer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2133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Lerngarantie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2133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Garantierte Kursdurchführung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2133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Zertifiziertes Testcenter</a:t>
            </a:r>
          </a:p>
        </p:txBody>
      </p:sp>
      <p:pic>
        <p:nvPicPr>
          <p:cNvPr id="10" name="Picture 9" descr="arrow_logo_white.wmf">
            <a:extLst>
              <a:ext uri="{FF2B5EF4-FFF2-40B4-BE49-F238E27FC236}">
                <a16:creationId xmlns:a16="http://schemas.microsoft.com/office/drawing/2014/main" id="{A0D320D4-291A-4C3B-AADF-6FA2EC331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965839" y="6137204"/>
            <a:ext cx="1667974" cy="35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3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 idx="4294967295"/>
          </p:nvPr>
        </p:nvSpPr>
        <p:spPr>
          <a:xfrm>
            <a:off x="85488" y="660616"/>
            <a:ext cx="10972800" cy="2241117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</a:pPr>
            <a:r>
              <a:rPr lang="de-DE" altLang="de-DE" sz="4400">
                <a:solidFill>
                  <a:schemeClr val="tx1"/>
                </a:solidFill>
              </a:rPr>
              <a:t>			Arrow Education - </a:t>
            </a:r>
            <a:r>
              <a:rPr lang="de-DE" altLang="de-DE" sz="3600">
                <a:solidFill>
                  <a:schemeClr val="tx1"/>
                </a:solidFill>
              </a:rPr>
              <a:t> </a:t>
            </a:r>
            <a:br>
              <a:rPr lang="de-DE" altLang="de-DE" sz="3600">
                <a:solidFill>
                  <a:schemeClr val="tx1"/>
                </a:solidFill>
              </a:rPr>
            </a:br>
            <a:r>
              <a:rPr lang="de-DE" altLang="de-DE" sz="3600">
                <a:solidFill>
                  <a:schemeClr val="tx1"/>
                </a:solidFill>
              </a:rPr>
              <a:t>			Meisterklassen</a:t>
            </a:r>
            <a:br>
              <a:rPr lang="de-DE" altLang="de-DE">
                <a:solidFill>
                  <a:schemeClr val="tx1"/>
                </a:solidFill>
              </a:rPr>
            </a:br>
            <a:br>
              <a:rPr lang="de-DE" altLang="de-DE" sz="1600">
                <a:solidFill>
                  <a:schemeClr val="tx1"/>
                </a:solidFill>
              </a:rPr>
            </a:br>
            <a:endParaRPr lang="de-DE" altLang="de-DE">
              <a:solidFill>
                <a:schemeClr val="tx1"/>
              </a:solidFill>
            </a:endParaRPr>
          </a:p>
        </p:txBody>
      </p:sp>
      <p:pic>
        <p:nvPicPr>
          <p:cNvPr id="9219" name="Inhaltsplatzhalt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25" y="266517"/>
            <a:ext cx="26543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7040041" y="2603501"/>
            <a:ext cx="3510961" cy="140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2133" b="1">
                <a:latin typeface="Segoe UI Light" panose="020B0502040204020203" pitchFamily="34" charset="0"/>
                <a:cs typeface="Segoe UI Light" panose="020B0502040204020203" pitchFamily="34" charset="0"/>
              </a:rPr>
              <a:t>… Modernste Lernumgebung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2133">
                <a:latin typeface="Segoe UI Light" panose="020B0502040204020203" pitchFamily="34" charset="0"/>
                <a:cs typeface="Segoe UI Light" panose="020B0502040204020203" pitchFamily="34" charset="0"/>
              </a:rPr>
              <a:t>&gt; Highend Laborumgebung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2133">
                <a:latin typeface="Segoe UI Light" panose="020B0502040204020203" pitchFamily="34" charset="0"/>
                <a:cs typeface="Segoe UI Light" panose="020B0502040204020203" pitchFamily="34" charset="0"/>
              </a:rPr>
              <a:t>&gt; Digitale Kursunterlagen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2133">
                <a:latin typeface="Segoe UI Light" panose="020B0502040204020203" pitchFamily="34" charset="0"/>
                <a:cs typeface="Segoe UI Light" panose="020B0502040204020203" pitchFamily="34" charset="0"/>
              </a:rPr>
              <a:t>&gt; Klimatisierte Kursräume</a:t>
            </a: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1147237" y="4819651"/>
            <a:ext cx="3200171" cy="206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2133" b="1">
                <a:latin typeface="Segoe UI Light" panose="020B0502040204020203" pitchFamily="34" charset="0"/>
                <a:cs typeface="Segoe UI Light" panose="020B0502040204020203" pitchFamily="34" charset="0"/>
              </a:rPr>
              <a:t>… Einmaliges Kursportfolio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2133">
                <a:latin typeface="Segoe UI Light" panose="020B0502040204020203" pitchFamily="34" charset="0"/>
                <a:cs typeface="Segoe UI Light" panose="020B0502040204020203" pitchFamily="34" charset="0"/>
              </a:rPr>
              <a:t>&gt; Citrix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2133">
                <a:latin typeface="Segoe UI Light" panose="020B0502040204020203" pitchFamily="34" charset="0"/>
                <a:cs typeface="Segoe UI Light" panose="020B0502040204020203" pitchFamily="34" charset="0"/>
              </a:rPr>
              <a:t>&gt; VMware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2133">
                <a:latin typeface="Segoe UI Light" panose="020B0502040204020203" pitchFamily="34" charset="0"/>
                <a:cs typeface="Segoe UI Light" panose="020B0502040204020203" pitchFamily="34" charset="0"/>
              </a:rPr>
              <a:t>&gt; Microsoft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2133">
                <a:latin typeface="Segoe UI Light" panose="020B0502040204020203" pitchFamily="34" charset="0"/>
                <a:cs typeface="Segoe UI Light" panose="020B0502040204020203" pitchFamily="34" charset="0"/>
              </a:rPr>
              <a:t>&gt; Check Point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2133">
                <a:latin typeface="Segoe UI Light" panose="020B0502040204020203" pitchFamily="34" charset="0"/>
                <a:cs typeface="Segoe UI Light" panose="020B0502040204020203" pitchFamily="34" charset="0"/>
              </a:rPr>
              <a:t>&gt; Uvm.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2846925" y="2928947"/>
            <a:ext cx="3840731" cy="17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2133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…Qualität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2133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Supportprofis als Trainer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2133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Lerngarantie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2133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Garantierte Kursdurchführung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2133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Zertifiziertes Testcenter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30071" y="2510837"/>
            <a:ext cx="1083550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>
                <a:latin typeface="Segoe UI Light" panose="020B0502040204020203" pitchFamily="34" charset="0"/>
                <a:cs typeface="Segoe UI Light" panose="020B0502040204020203" pitchFamily="34" charset="0"/>
              </a:rPr>
              <a:t>Microsoft Windows Server 2016 in der Praxis </a:t>
            </a:r>
            <a:br>
              <a:rPr lang="de-DE" sz="240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DE" sz="2000">
                <a:latin typeface="Segoe UI Light" panose="020B0502040204020203" pitchFamily="34" charset="0"/>
                <a:cs typeface="Segoe UI Light" panose="020B0502040204020203" pitchFamily="34" charset="0"/>
              </a:rPr>
              <a:t>(MS-WS10)</a:t>
            </a:r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Segoe UI Light" panose="020B0502040204020203" pitchFamily="34" charset="0"/>
                <a:cs typeface="Segoe UI Light" panose="020B0502040204020203" pitchFamily="34" charset="0"/>
              </a:rPr>
              <a:t>München, Bochum, Dreieich (bei Frankfurt)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Segoe UI Light" panose="020B0502040204020203" pitchFamily="34" charset="0"/>
                <a:cs typeface="Segoe UI Light" panose="020B0502040204020203" pitchFamily="34" charset="0"/>
              </a:rPr>
              <a:t>    je 5 Tage ab: 19.6.2017, 11.9.2017, 23.10.2017, 11.12.2017 ff.</a:t>
            </a:r>
          </a:p>
          <a:p>
            <a:pPr>
              <a:lnSpc>
                <a:spcPct val="150000"/>
              </a:lnSpc>
            </a:pPr>
            <a:r>
              <a:rPr lang="de-DE" altLang="de-DE" sz="2400"/>
              <a:t>    http://education.arrowecs.de/marketing/meisterklasse.cfm</a:t>
            </a:r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041745" y="5644434"/>
            <a:ext cx="4036311" cy="830997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r>
              <a:rPr lang="de-DE" sz="2400">
                <a:latin typeface="Segoe UI Light" panose="020B0502040204020203" pitchFamily="34" charset="0"/>
                <a:cs typeface="Segoe UI Light" panose="020B0502040204020203" pitchFamily="34" charset="0"/>
              </a:rPr>
              <a:t>training.ecs.de@arrow.com</a:t>
            </a:r>
            <a:endParaRPr lang="de-DE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de-DE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Tel.: 089 93099168</a:t>
            </a:r>
          </a:p>
        </p:txBody>
      </p:sp>
      <p:pic>
        <p:nvPicPr>
          <p:cNvPr id="1026" name="Picture 2" descr="Microsoft Partner Silber 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22" y="5764171"/>
            <a:ext cx="3416300" cy="62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35B0F0-899F-492F-9200-5DB2F6F7AC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870"/>
          <a:stretch/>
        </p:blipFill>
        <p:spPr>
          <a:xfrm>
            <a:off x="7731147" y="0"/>
            <a:ext cx="447901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3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about_me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94971"/>
            <a:ext cx="7175500" cy="4262362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de-DE" sz="2400">
                <a:solidFill>
                  <a:schemeClr val="tx1"/>
                </a:solidFill>
                <a:latin typeface="+mj-lt"/>
              </a:rPr>
              <a:t>$speaker = @{</a:t>
            </a:r>
          </a:p>
          <a:p>
            <a:pPr marL="457200" lvl="1" indent="0">
              <a:buNone/>
            </a:pPr>
            <a:r>
              <a:rPr lang="de-DE">
                <a:solidFill>
                  <a:schemeClr val="tx1"/>
                </a:solidFill>
                <a:latin typeface="+mj-lt"/>
              </a:rPr>
              <a:t>name = '</a:t>
            </a:r>
            <a:r>
              <a:rPr lang="de-DE" b="1">
                <a:solidFill>
                  <a:schemeClr val="tx1"/>
                </a:solidFill>
                <a:latin typeface="+mj-lt"/>
              </a:rPr>
              <a:t>Thorsten Butz</a:t>
            </a:r>
            <a:r>
              <a:rPr lang="de-DE">
                <a:solidFill>
                  <a:schemeClr val="tx1"/>
                </a:solidFill>
                <a:latin typeface="+mj-lt"/>
              </a:rPr>
              <a:t>'</a:t>
            </a:r>
          </a:p>
          <a:p>
            <a:pPr marL="457200" lvl="1" indent="0">
              <a:buNone/>
            </a:pPr>
            <a:r>
              <a:rPr lang="de-DE">
                <a:solidFill>
                  <a:schemeClr val="tx1"/>
                </a:solidFill>
                <a:latin typeface="+mj-lt"/>
              </a:rPr>
              <a:t>certification = '</a:t>
            </a:r>
            <a:r>
              <a:rPr lang="de-DE" b="1">
                <a:solidFill>
                  <a:schemeClr val="tx1"/>
                </a:solidFill>
                <a:latin typeface="+mj-lt"/>
              </a:rPr>
              <a:t>MC*/LIPC-2</a:t>
            </a:r>
            <a:r>
              <a:rPr lang="de-DE">
                <a:solidFill>
                  <a:schemeClr val="tx1"/>
                </a:solidFill>
                <a:latin typeface="+mj-lt"/>
              </a:rPr>
              <a:t>'</a:t>
            </a:r>
          </a:p>
          <a:p>
            <a:pPr marL="457200" lvl="1" indent="0">
              <a:buNone/>
            </a:pPr>
            <a:r>
              <a:rPr lang="de-DE">
                <a:solidFill>
                  <a:schemeClr val="tx1"/>
                </a:solidFill>
                <a:latin typeface="+mj-lt"/>
              </a:rPr>
              <a:t>focus = '</a:t>
            </a:r>
            <a:r>
              <a:rPr lang="de-DE" b="1">
                <a:solidFill>
                  <a:schemeClr val="tx1"/>
                </a:solidFill>
                <a:latin typeface="+mj-lt"/>
              </a:rPr>
              <a:t>Scripting</a:t>
            </a:r>
            <a:r>
              <a:rPr lang="de-DE">
                <a:solidFill>
                  <a:schemeClr val="tx1"/>
                </a:solidFill>
                <a:latin typeface="+mj-lt"/>
              </a:rPr>
              <a:t>', '</a:t>
            </a:r>
            <a:r>
              <a:rPr lang="de-DE" b="1">
                <a:solidFill>
                  <a:schemeClr val="tx1"/>
                </a:solidFill>
                <a:latin typeface="+mj-lt"/>
              </a:rPr>
              <a:t>ServerManagement</a:t>
            </a:r>
            <a:r>
              <a:rPr lang="de-DE">
                <a:solidFill>
                  <a:schemeClr val="tx1"/>
                </a:solidFill>
                <a:latin typeface="+mj-lt"/>
              </a:rPr>
              <a:t>'</a:t>
            </a:r>
          </a:p>
          <a:p>
            <a:pPr marL="457200" lvl="1" indent="0">
              <a:buNone/>
            </a:pPr>
            <a:r>
              <a:rPr lang="de-DE">
                <a:solidFill>
                  <a:schemeClr val="tx1"/>
                </a:solidFill>
                <a:latin typeface="+mj-lt"/>
              </a:rPr>
              <a:t>^     = '</a:t>
            </a:r>
            <a:r>
              <a:rPr lang="de-DE" b="1">
                <a:solidFill>
                  <a:schemeClr val="tx1"/>
                </a:solidFill>
                <a:latin typeface="+mj-lt"/>
              </a:rPr>
              <a:t>@thorstenbutz</a:t>
            </a:r>
            <a:r>
              <a:rPr lang="de-DE">
                <a:solidFill>
                  <a:schemeClr val="tx1"/>
                </a:solidFill>
                <a:latin typeface="+mj-lt"/>
              </a:rPr>
              <a:t>'</a:t>
            </a:r>
          </a:p>
          <a:p>
            <a:pPr marL="457200" lvl="1" indent="0">
              <a:buNone/>
            </a:pPr>
            <a:r>
              <a:rPr lang="de-DE">
                <a:solidFill>
                  <a:schemeClr val="tx1"/>
                </a:solidFill>
                <a:latin typeface="+mj-lt"/>
              </a:rPr>
              <a:t>        = '</a:t>
            </a:r>
            <a:r>
              <a:rPr lang="de-DE" b="1">
                <a:solidFill>
                  <a:schemeClr val="tx1"/>
                </a:solidFill>
                <a:latin typeface="+mj-lt"/>
              </a:rPr>
              <a:t>http://www.thorsten-butz.de</a:t>
            </a:r>
            <a:r>
              <a:rPr lang="de-DE">
                <a:solidFill>
                  <a:schemeClr val="tx1"/>
                </a:solidFill>
                <a:latin typeface="+mj-lt"/>
              </a:rPr>
              <a:t>'</a:t>
            </a:r>
          </a:p>
          <a:p>
            <a:pPr marL="0" lvl="1" indent="0">
              <a:buNone/>
            </a:pPr>
            <a:r>
              <a:rPr lang="de-DE">
                <a:solidFill>
                  <a:schemeClr val="tx1"/>
                </a:solidFill>
                <a:latin typeface="+mj-lt"/>
              </a:rPr>
              <a:t>}</a:t>
            </a:r>
          </a:p>
        </p:txBody>
      </p:sp>
      <p:pic>
        <p:nvPicPr>
          <p:cNvPr id="11" name="Picture 4" descr="Folge mir auf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71" y="4131221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E5B3563F-BEB2-42B2-A271-C8BA3E3E3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379" y="728370"/>
            <a:ext cx="3279896" cy="524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://i380.photobucket.com/albums/oo246/loow/174.png">
            <a:extLst>
              <a:ext uri="{FF2B5EF4-FFF2-40B4-BE49-F238E27FC236}">
                <a16:creationId xmlns:a16="http://schemas.microsoft.com/office/drawing/2014/main" id="{617BF8FA-7FDA-414D-9CF3-8AA1A5F44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71" y="4730583"/>
            <a:ext cx="451110" cy="4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0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154430" y="4617720"/>
            <a:ext cx="4309110" cy="885409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Container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85750" indent="-285750"/>
            <a:r>
              <a:rPr lang="en-US" sz="2400">
                <a:latin typeface="Segoe UI Light" panose="020B0502040204020203" pitchFamily="34" charset="0"/>
                <a:cs typeface="Segoe UI Light" panose="020B0502040204020203" pitchFamily="34" charset="0"/>
              </a:rPr>
              <a:t>Linux Container: docker.com</a:t>
            </a:r>
          </a:p>
          <a:p>
            <a:pPr marL="285750" indent="-285750"/>
            <a:r>
              <a:rPr lang="en-US" sz="2400">
                <a:latin typeface="Segoe UI Light" panose="020B0502040204020203" pitchFamily="34" charset="0"/>
                <a:cs typeface="Segoe UI Light" panose="020B0502040204020203" pitchFamily="34" charset="0"/>
              </a:rPr>
              <a:t>Container in Windows Server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  <a:t>Windows Server Container</a:t>
            </a:r>
            <a:b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  <a:t>Hyper-V not required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  <a:t>Hyper-V Container</a:t>
            </a:r>
            <a:b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  <a:t>requires Hyper-V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>
                <a:latin typeface="Segoe UI Light" panose="020B0502040204020203" pitchFamily="34" charset="0"/>
                <a:cs typeface="Segoe UI Light" panose="020B0502040204020203" pitchFamily="34" charset="0"/>
              </a:rPr>
              <a:t>LinuxKit</a:t>
            </a:r>
            <a:br>
              <a:rPr lang="en-US" sz="2000" b="1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2000" b="1">
                <a:latin typeface="Segoe UI Light" panose="020B0502040204020203" pitchFamily="34" charset="0"/>
                <a:cs typeface="Segoe UI Light" panose="020B0502040204020203" pitchFamily="34" charset="0"/>
              </a:rPr>
              <a:t>Announced at DockerCon 2017</a:t>
            </a:r>
          </a:p>
          <a:p>
            <a:r>
              <a:rPr lang="de-DE" sz="2400"/>
              <a:t>Desktop solutions (Win 10, MacOS ..)</a:t>
            </a:r>
          </a:p>
          <a:p>
            <a:endParaRPr lang="de-DE" sz="2400"/>
          </a:p>
          <a:p>
            <a:endParaRPr lang="de-DE" sz="2400"/>
          </a:p>
        </p:txBody>
      </p:sp>
      <p:pic>
        <p:nvPicPr>
          <p:cNvPr id="7" name="Picture 2" descr="http://www.thorsten-butz.de/wp-content/uploads/2015/11/201511_SummitLisboa-4252-800x60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24073"/>
            <a:ext cx="5172075" cy="38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2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392987"/>
            <a:ext cx="10515600" cy="569167"/>
          </a:xfrm>
        </p:spPr>
        <p:txBody>
          <a:bodyPr/>
          <a:lstStyle/>
          <a:p>
            <a:r>
              <a:rPr lang="de-DE"/>
              <a:t>Basic principles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1105694" y="3917453"/>
            <a:ext cx="1728000" cy="162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>
                <a:solidFill>
                  <a:schemeClr val="tx1"/>
                </a:solidFill>
              </a:rPr>
              <a:t>MultiUser</a:t>
            </a:r>
          </a:p>
          <a:p>
            <a:pPr algn="ctr"/>
            <a:r>
              <a:rPr lang="de-DE" sz="200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3155950" y="3271861"/>
            <a:ext cx="1728000" cy="162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>
                <a:solidFill>
                  <a:schemeClr val="tx1"/>
                </a:solidFill>
              </a:rPr>
              <a:t>Simple Isolation, </a:t>
            </a:r>
            <a:br>
              <a:rPr lang="de-DE" sz="2000">
                <a:solidFill>
                  <a:schemeClr val="tx1"/>
                </a:solidFill>
              </a:rPr>
            </a:br>
            <a:r>
              <a:rPr lang="de-DE" sz="2000">
                <a:solidFill>
                  <a:schemeClr val="tx1"/>
                </a:solidFill>
              </a:rPr>
              <a:t>e.g. chroot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5206206" y="2579592"/>
            <a:ext cx="1728000" cy="162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>
                <a:solidFill>
                  <a:schemeClr val="tx1"/>
                </a:solidFill>
              </a:rPr>
              <a:t>Extended Isolation, </a:t>
            </a:r>
            <a:br>
              <a:rPr lang="de-DE" sz="2000">
                <a:solidFill>
                  <a:schemeClr val="tx1"/>
                </a:solidFill>
              </a:rPr>
            </a:br>
            <a:r>
              <a:rPr lang="de-DE" sz="2000">
                <a:solidFill>
                  <a:schemeClr val="tx1"/>
                </a:solidFill>
              </a:rPr>
              <a:t>e.g. jails,</a:t>
            </a:r>
            <a:br>
              <a:rPr lang="de-DE" sz="2000">
                <a:solidFill>
                  <a:schemeClr val="tx1"/>
                </a:solidFill>
              </a:rPr>
            </a:br>
            <a:r>
              <a:rPr lang="de-DE" sz="2000" b="1">
                <a:solidFill>
                  <a:schemeClr val="tx1"/>
                </a:solidFill>
              </a:rPr>
              <a:t>container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7971583" y="1649506"/>
            <a:ext cx="1728000" cy="1584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/>
              <a:t>Virtualiza-tion, e.g. VMWare,</a:t>
            </a:r>
            <a:br>
              <a:rPr lang="de-DE" sz="2000"/>
            </a:br>
            <a:r>
              <a:rPr lang="de-DE" sz="2000"/>
              <a:t>KVM, 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9919714" y="1039342"/>
            <a:ext cx="1728000" cy="1620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/>
              <a:t>Seperate physical</a:t>
            </a:r>
          </a:p>
          <a:p>
            <a:pPr algn="ctr"/>
            <a:r>
              <a:rPr lang="de-DE" sz="2000"/>
              <a:t>servers</a:t>
            </a: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 flipV="1">
            <a:off x="984250" y="5716712"/>
            <a:ext cx="10663464" cy="27519"/>
          </a:xfrm>
          <a:prstGeom prst="straightConnector1">
            <a:avLst/>
          </a:prstGeom>
          <a:ln w="34925">
            <a:solidFill>
              <a:srgbClr val="25315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 flipV="1">
            <a:off x="877888" y="1153886"/>
            <a:ext cx="0" cy="4492922"/>
          </a:xfrm>
          <a:prstGeom prst="straightConnector1">
            <a:avLst/>
          </a:prstGeom>
          <a:ln w="34925">
            <a:solidFill>
              <a:srgbClr val="25315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82405" y="5782331"/>
            <a:ext cx="3676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rgbClr val="253158"/>
                </a:solidFill>
              </a:rPr>
              <a:t>hardening</a:t>
            </a:r>
          </a:p>
        </p:txBody>
      </p:sp>
      <p:sp>
        <p:nvSpPr>
          <p:cNvPr id="37" name="Rectangle 36"/>
          <p:cNvSpPr/>
          <p:nvPr/>
        </p:nvSpPr>
        <p:spPr>
          <a:xfrm rot="16200000">
            <a:off x="356960" y="2728358"/>
            <a:ext cx="816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>
                <a:solidFill>
                  <a:srgbClr val="253158"/>
                </a:solidFill>
              </a:rPr>
              <a:t>cost</a:t>
            </a:r>
          </a:p>
          <a:p>
            <a:endParaRPr lang="de-DE" sz="2000">
              <a:solidFill>
                <a:srgbClr val="253158"/>
              </a:solidFill>
            </a:endParaRPr>
          </a:p>
        </p:txBody>
      </p:sp>
      <p:sp>
        <p:nvSpPr>
          <p:cNvPr id="39" name="Rectangle: Rounded Corners 38"/>
          <p:cNvSpPr/>
          <p:nvPr/>
        </p:nvSpPr>
        <p:spPr>
          <a:xfrm>
            <a:off x="6613697" y="2034911"/>
            <a:ext cx="1728000" cy="1584000"/>
          </a:xfrm>
          <a:prstGeom prst="roundRect">
            <a:avLst/>
          </a:prstGeom>
          <a:solidFill>
            <a:srgbClr val="FFFFCC">
              <a:alpha val="5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>
                <a:solidFill>
                  <a:schemeClr val="tx1"/>
                </a:solidFill>
              </a:rPr>
              <a:t>Hyper-V </a:t>
            </a:r>
          </a:p>
          <a:p>
            <a:pPr algn="ctr"/>
            <a:r>
              <a:rPr lang="de-DE" sz="2000" b="1">
                <a:solidFill>
                  <a:schemeClr val="tx1"/>
                </a:solidFill>
              </a:rPr>
              <a:t>Container</a:t>
            </a:r>
          </a:p>
        </p:txBody>
      </p:sp>
    </p:spTree>
    <p:extLst>
      <p:ext uri="{BB962C8B-B14F-4D97-AF65-F5344CB8AC3E}">
        <p14:creationId xmlns:p14="http://schemas.microsoft.com/office/powerpoint/2010/main" val="154073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docker.com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/>
              <a:t>Founded 2013</a:t>
            </a:r>
          </a:p>
          <a:p>
            <a:r>
              <a:rPr lang="de-DE" sz="2400"/>
              <a:t>Initially built upon "LinuX Containers" (LXC),</a:t>
            </a:r>
            <a:br>
              <a:rPr lang="de-DE" sz="2400"/>
            </a:br>
            <a:r>
              <a:rPr lang="de-DE" sz="2400"/>
              <a:t>since v0.9: libcontainer</a:t>
            </a:r>
          </a:p>
          <a:p>
            <a:r>
              <a:rPr lang="de-DE" sz="2400"/>
              <a:t>Requires Linux 3.8 or later, using</a:t>
            </a:r>
            <a:br>
              <a:rPr lang="de-DE" sz="2400"/>
            </a:br>
            <a:r>
              <a:rPr lang="de-DE" sz="2400"/>
              <a:t>"Control Groups" (Cgroups), "Namespaces" </a:t>
            </a:r>
          </a:p>
          <a:p>
            <a:r>
              <a:rPr lang="de-DE" sz="2400"/>
              <a:t>Unifying FS: AUFS, OverlayFS, ZFS ..</a:t>
            </a:r>
            <a:br>
              <a:rPr lang="de-DE" sz="2400"/>
            </a:br>
            <a:endParaRPr lang="de-DE" sz="2400"/>
          </a:p>
          <a:p>
            <a:pPr marL="0" indent="0">
              <a:buNone/>
            </a:pPr>
            <a:endParaRPr lang="de-DE" sz="2400"/>
          </a:p>
        </p:txBody>
      </p:sp>
      <p:pic>
        <p:nvPicPr>
          <p:cNvPr id="5" name="Picture 4" descr="https://www.docker.com/sites/all/themes/docker/assets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054" y="300912"/>
            <a:ext cx="3938471" cy="94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ayered Filesystems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017" y="2208750"/>
            <a:ext cx="2482543" cy="235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4"/>
          <p:cNvSpPr/>
          <p:nvPr/>
        </p:nvSpPr>
        <p:spPr>
          <a:xfrm>
            <a:off x="7879573" y="5694659"/>
            <a:ext cx="4028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>
                <a:latin typeface="Segoe UI Light" panose="020B0502040204020203" pitchFamily="34" charset="0"/>
                <a:cs typeface="Segoe UI Light" panose="020B0502040204020203" pitchFamily="34" charset="0"/>
              </a:rPr>
              <a:t>Figures: www.docker.com/what-docker</a:t>
            </a:r>
          </a:p>
        </p:txBody>
      </p:sp>
    </p:spTree>
    <p:extLst>
      <p:ext uri="{BB962C8B-B14F-4D97-AF65-F5344CB8AC3E}">
        <p14:creationId xmlns:p14="http://schemas.microsoft.com/office/powerpoint/2010/main" val="3261338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docker: Images and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6050517"/>
            <a:ext cx="10515600" cy="583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/>
              <a:t>https://docs.docker.com/engine/userguide/storagedriver/imagesandcontainers/</a:t>
            </a:r>
          </a:p>
        </p:txBody>
      </p:sp>
      <p:pic>
        <p:nvPicPr>
          <p:cNvPr id="1026" name="Picture 2" descr="https://docs.docker.com/engine/userguide/storagedriver/images/container-lay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27728" y="2298922"/>
            <a:ext cx="5418365" cy="324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72408" y="3244334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99" y="6952796"/>
            <a:ext cx="782955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049" y="965364"/>
            <a:ext cx="74104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3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ins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0245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534</Words>
  <Application>Microsoft Office PowerPoint</Application>
  <PresentationFormat>Widescreen</PresentationFormat>
  <Paragraphs>225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ＭＳ Ｐゴシック</vt:lpstr>
      <vt:lpstr>Arial</vt:lpstr>
      <vt:lpstr>Arial Unicode MS</vt:lpstr>
      <vt:lpstr>Calibri</vt:lpstr>
      <vt:lpstr>Consolas</vt:lpstr>
      <vt:lpstr>Corbel</vt:lpstr>
      <vt:lpstr>Segoe UI Light</vt:lpstr>
      <vt:lpstr>Ubuntu Mono</vt:lpstr>
      <vt:lpstr>Wingdings</vt:lpstr>
      <vt:lpstr>Eins</vt:lpstr>
      <vt:lpstr>Arrow ECS Training  </vt:lpstr>
      <vt:lpstr>Agenda  Windows Server Container   </vt:lpstr>
      <vt:lpstr>Arrow Education –  Trainings &amp; Zertifizierungen </vt:lpstr>
      <vt:lpstr>   Arrow Education -      Meisterklassen  </vt:lpstr>
      <vt:lpstr>about_me</vt:lpstr>
      <vt:lpstr>Container</vt:lpstr>
      <vt:lpstr>Basic principles</vt:lpstr>
      <vt:lpstr>docker.com</vt:lpstr>
      <vt:lpstr>docker: Images and layers</vt:lpstr>
      <vt:lpstr>Setup docker (Ubuntu, Debian)</vt:lpstr>
      <vt:lpstr>PowerPoint Presentation</vt:lpstr>
      <vt:lpstr>From drawbridge to Hyper-V containers</vt:lpstr>
      <vt:lpstr>Containers: Linux vs. Windows</vt:lpstr>
      <vt:lpstr>Windows isolation modes</vt:lpstr>
      <vt:lpstr>Setup Windows Server Containers</vt:lpstr>
      <vt:lpstr>PowerPoint Presentation</vt:lpstr>
      <vt:lpstr>Combinations</vt:lpstr>
      <vt:lpstr>PowerPoint Presentation</vt:lpstr>
      <vt:lpstr>Dazed and confused ..</vt:lpstr>
      <vt:lpstr>Install "Docker for Windows" (on Win 10)</vt:lpstr>
      <vt:lpstr>"Docker on Windows" (April 2017)</vt:lpstr>
      <vt:lpstr>PowerShell Cmdlets for Docker  (April 2017)</vt:lpstr>
      <vt:lpstr>What's beyond ...</vt:lpstr>
      <vt:lpstr>Wrap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2017-06-06T14:58:05Z</dcterms:created>
  <dcterms:modified xsi:type="dcterms:W3CDTF">2017-06-06T15:07:04Z</dcterms:modified>
</cp:coreProperties>
</file>