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813" r:id="rId2"/>
    <p:sldMasterId id="2147483809" r:id="rId3"/>
    <p:sldMasterId id="2147483820" r:id="rId4"/>
    <p:sldMasterId id="2147483815" r:id="rId5"/>
    <p:sldMasterId id="2147483817" r:id="rId6"/>
  </p:sldMasterIdLst>
  <p:notesMasterIdLst>
    <p:notesMasterId r:id="rId34"/>
  </p:notesMasterIdLst>
  <p:handoutMasterIdLst>
    <p:handoutMasterId r:id="rId35"/>
  </p:handoutMasterIdLst>
  <p:sldIdLst>
    <p:sldId id="316" r:id="rId7"/>
    <p:sldId id="315" r:id="rId8"/>
    <p:sldId id="344" r:id="rId9"/>
    <p:sldId id="348" r:id="rId10"/>
    <p:sldId id="349" r:id="rId11"/>
    <p:sldId id="336" r:id="rId12"/>
    <p:sldId id="351" r:id="rId13"/>
    <p:sldId id="350" r:id="rId14"/>
    <p:sldId id="354" r:id="rId15"/>
    <p:sldId id="352" r:id="rId16"/>
    <p:sldId id="356" r:id="rId17"/>
    <p:sldId id="358" r:id="rId18"/>
    <p:sldId id="357" r:id="rId19"/>
    <p:sldId id="359" r:id="rId20"/>
    <p:sldId id="361" r:id="rId21"/>
    <p:sldId id="362" r:id="rId22"/>
    <p:sldId id="372" r:id="rId23"/>
    <p:sldId id="374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14" r:id="rId32"/>
    <p:sldId id="346" r:id="rId33"/>
  </p:sldIdLst>
  <p:sldSz cx="9144000" cy="6858000" type="screen4x3"/>
  <p:notesSz cx="6799263" cy="99298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80"/>
    <a:srgbClr val="011F51"/>
    <a:srgbClr val="FFFF00"/>
    <a:srgbClr val="006400"/>
    <a:srgbClr val="E6CDE6"/>
    <a:srgbClr val="008080"/>
    <a:srgbClr val="012456"/>
    <a:srgbClr val="23238D"/>
    <a:srgbClr val="171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89257" autoAdjust="0"/>
  </p:normalViewPr>
  <p:slideViewPr>
    <p:cSldViewPr>
      <p:cViewPr varScale="1">
        <p:scale>
          <a:sx n="98" d="100"/>
          <a:sy n="98" d="100"/>
        </p:scale>
        <p:origin x="16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1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-10650"/>
    </p:cViewPr>
  </p:sorterViewPr>
  <p:notesViewPr>
    <p:cSldViewPr>
      <p:cViewPr varScale="1">
        <p:scale>
          <a:sx n="77" d="100"/>
          <a:sy n="77" d="100"/>
        </p:scale>
        <p:origin x="3360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73" y="9432321"/>
            <a:ext cx="2948071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5" tIns="46563" rIns="93125" bIns="46563" numCol="1" anchor="b" anchorCtr="0" compatLnSpc="1">
            <a:prstTxWarp prst="textNoShape">
              <a:avLst/>
            </a:prstTxWarp>
          </a:bodyPr>
          <a:lstStyle>
            <a:lvl1pPr algn="r" defTabSz="931515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de-DE" sz="800">
                <a:latin typeface="Calibri" panose="020F0502020204030204" pitchFamily="34" charset="0"/>
              </a:rPr>
              <a:t>@thorstenbutz </a:t>
            </a:r>
            <a:fld id="{89F6080D-010B-4BB8-A880-C44531D4C9AB}" type="slidenum">
              <a:rPr lang="de-DE" sz="800" smtClean="0">
                <a:latin typeface="Calibri" panose="020F0502020204030204" pitchFamily="34" charset="0"/>
              </a:rPr>
              <a:pPr>
                <a:defRPr/>
              </a:pPr>
              <a:t>‹Nr.›</a:t>
            </a:fld>
            <a:endParaRPr lang="de-DE" sz="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07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071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5" tIns="46563" rIns="93125" bIns="46563" numCol="1" anchor="t" anchorCtr="0" compatLnSpc="1">
            <a:prstTxWarp prst="textNoShape">
              <a:avLst/>
            </a:prstTxWarp>
          </a:bodyPr>
          <a:lstStyle>
            <a:lvl1pPr defTabSz="931515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73" y="0"/>
            <a:ext cx="2948071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5" tIns="46563" rIns="93125" bIns="46563" numCol="1" anchor="t" anchorCtr="0" compatLnSpc="1">
            <a:prstTxWarp prst="textNoShape">
              <a:avLst/>
            </a:prstTxWarp>
          </a:bodyPr>
          <a:lstStyle>
            <a:lvl1pPr algn="r" defTabSz="931515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23" y="4716160"/>
            <a:ext cx="5440019" cy="44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5" tIns="46563" rIns="93125" bIns="46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21"/>
            <a:ext cx="2948071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5" tIns="46563" rIns="93125" bIns="46563" numCol="1" anchor="b" anchorCtr="0" compatLnSpc="1">
            <a:prstTxWarp prst="textNoShape">
              <a:avLst/>
            </a:prstTxWarp>
          </a:bodyPr>
          <a:lstStyle>
            <a:lvl1pPr defTabSz="931515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73" y="9432321"/>
            <a:ext cx="2948071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5" tIns="46563" rIns="93125" bIns="46563" numCol="1" anchor="b" anchorCtr="0" compatLnSpc="1">
            <a:prstTxWarp prst="textNoShape">
              <a:avLst/>
            </a:prstTxWarp>
          </a:bodyPr>
          <a:lstStyle>
            <a:lvl1pPr algn="r" defTabSz="931515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0C6D6275-D5B4-459A-B2A3-212CA60D23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197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7575" y="4716160"/>
            <a:ext cx="5202067" cy="4468185"/>
          </a:xfrm>
        </p:spPr>
        <p:txBody>
          <a:bodyPr/>
          <a:lstStyle/>
          <a:p>
            <a:r>
              <a:rPr lang="en-US"/>
              <a:t>PowerShell Conference Europe</a:t>
            </a:r>
          </a:p>
          <a:p>
            <a:r>
              <a:rPr lang="en-US"/>
              <a:t>Hannover, 2016</a:t>
            </a:r>
          </a:p>
          <a:p>
            <a:r>
              <a:rPr lang="en-US"/>
              <a:t>www.psconf.eu</a:t>
            </a:r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022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685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413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7575" y="4716160"/>
            <a:ext cx="5202067" cy="4468185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basics of SMB PowerShell, a feature of Windows Server 2012 and SMB 3.0</a:t>
            </a:r>
          </a:p>
          <a:p>
            <a:endParaRPr lang="de-DE"/>
          </a:p>
          <a:p>
            <a:r>
              <a:rPr lang="de-DE"/>
              <a:t>https://blogs.technet.microsoft.com/josebda/2012/06/27/the-basics-of-smb-powershell-a-feature-of-windows-server-2012-and-smb-3-0/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755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7575" y="4716160"/>
            <a:ext cx="5202067" cy="4468185"/>
          </a:xfrm>
        </p:spPr>
        <p:txBody>
          <a:bodyPr/>
          <a:lstStyle/>
          <a:p>
            <a:r>
              <a:rPr lang="de-DE"/>
              <a:t>https://cdn-images-1.medium.com/max/800/1*Kf497eBBikYQSwm3o97-VA.png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666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63879" y="4716160"/>
            <a:ext cx="5455763" cy="4468185"/>
          </a:xfrm>
        </p:spPr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448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153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988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962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426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76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7575" y="4716160"/>
            <a:ext cx="4964113" cy="4468185"/>
          </a:xfrm>
        </p:spPr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344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779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209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848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866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808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869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237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7575" y="4716160"/>
            <a:ext cx="5202067" cy="4468185"/>
          </a:xfrm>
        </p:spPr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34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78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90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66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016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7575" y="4716160"/>
            <a:ext cx="5202067" cy="4468185"/>
          </a:xfrm>
        </p:spPr>
        <p:txBody>
          <a:bodyPr/>
          <a:lstStyle/>
          <a:p>
            <a:r>
              <a:rPr lang="de-DE" sz="900">
                <a:latin typeface="Ubuntu Mono" panose="020B0509030602030204" pitchFamily="49" charset="0"/>
              </a:rPr>
              <a:t>$modulesFolders = Get-ChildItem "$pshome\Modules" -Directory</a:t>
            </a:r>
          </a:p>
          <a:p>
            <a:r>
              <a:rPr lang="de-DE" sz="900">
                <a:latin typeface="Ubuntu Mono" panose="020B0509030602030204" pitchFamily="49" charset="0"/>
              </a:rPr>
              <a:t>$modulesCDXML = @()</a:t>
            </a:r>
          </a:p>
          <a:p>
            <a:r>
              <a:rPr lang="de-DE" sz="900">
                <a:latin typeface="Ubuntu Mono" panose="020B0509030602030204" pitchFamily="49" charset="0"/>
              </a:rPr>
              <a:t>$modulesNonCDXML = @()</a:t>
            </a:r>
          </a:p>
          <a:p>
            <a:endParaRPr lang="de-DE" sz="900">
              <a:latin typeface="Ubuntu Mono" panose="020B0509030602030204" pitchFamily="49" charset="0"/>
            </a:endParaRPr>
          </a:p>
          <a:p>
            <a:r>
              <a:rPr lang="de-DE" sz="900">
                <a:latin typeface="Ubuntu Mono" panose="020B0509030602030204" pitchFamily="49" charset="0"/>
              </a:rPr>
              <a:t>foreach ($modulesFolder in $modulesFolders) {</a:t>
            </a:r>
          </a:p>
          <a:p>
            <a:r>
              <a:rPr lang="de-DE" sz="900">
                <a:latin typeface="Ubuntu Mono" panose="020B0509030602030204" pitchFamily="49" charset="0"/>
              </a:rPr>
              <a:t>    $cdxml = Get-ChildItem -Path $($modulesFolder.fullname) -File -Filter *.cdxml -Recurse</a:t>
            </a:r>
          </a:p>
          <a:p>
            <a:r>
              <a:rPr lang="de-DE" sz="900">
                <a:latin typeface="Ubuntu Mono" panose="020B0509030602030204" pitchFamily="49" charset="0"/>
              </a:rPr>
              <a:t>    if ($cdxml) {$modulesCDXML += $modulesFolder.name } else { $modulesNonCDXML += $modulesFolder.name } </a:t>
            </a:r>
          </a:p>
          <a:p>
            <a:r>
              <a:rPr lang="de-DE" sz="900">
                <a:latin typeface="Ubuntu Mono" panose="020B0509030602030204" pitchFamily="49" charset="0"/>
              </a:rPr>
              <a:t>}</a:t>
            </a:r>
          </a:p>
          <a:p>
            <a:endParaRPr lang="de-DE" sz="900">
              <a:latin typeface="Ubuntu Mono" panose="020B0509030602030204" pitchFamily="49" charset="0"/>
            </a:endParaRPr>
          </a:p>
          <a:p>
            <a:r>
              <a:rPr lang="de-DE" sz="900">
                <a:latin typeface="Ubuntu Mono" panose="020B0509030602030204" pitchFamily="49" charset="0"/>
              </a:rPr>
              <a:t># Counting commands ..</a:t>
            </a:r>
          </a:p>
          <a:p>
            <a:r>
              <a:rPr lang="de-DE" sz="900">
                <a:latin typeface="Ubuntu Mono" panose="020B0509030602030204" pitchFamily="49" charset="0"/>
              </a:rPr>
              <a:t>$a = $modulesCDXML.count</a:t>
            </a:r>
          </a:p>
          <a:p>
            <a:r>
              <a:rPr lang="en-US" sz="900">
                <a:latin typeface="Ubuntu Mono" panose="020B0509030602030204" pitchFamily="49" charset="0"/>
              </a:rPr>
              <a:t>$b = (Get-Command -Module $modulesCDXML).count</a:t>
            </a:r>
          </a:p>
          <a:p>
            <a:r>
              <a:rPr lang="de-DE" sz="900">
                <a:latin typeface="Ubuntu Mono" panose="020B0509030602030204" pitchFamily="49" charset="0"/>
              </a:rPr>
              <a:t>$c = $modulesNONCDXML.count</a:t>
            </a:r>
          </a:p>
          <a:p>
            <a:r>
              <a:rPr lang="en-US" sz="900">
                <a:latin typeface="Ubuntu Mono" panose="020B0509030602030204" pitchFamily="49" charset="0"/>
              </a:rPr>
              <a:t>$d = (Get-Command -Module $modulesNONCDXML).count</a:t>
            </a:r>
          </a:p>
          <a:p>
            <a:endParaRPr lang="de-DE" sz="900">
              <a:latin typeface="Ubuntu Mono" panose="020B0509030602030204" pitchFamily="49" charset="0"/>
            </a:endParaRPr>
          </a:p>
          <a:p>
            <a:r>
              <a:rPr lang="en-US" sz="900">
                <a:latin typeface="Ubuntu Mono" panose="020B0509030602030204" pitchFamily="49" charset="0"/>
              </a:rPr>
              <a:t>$os = (Get-CimInstance -ClassName Win32_OperatingSystem).caption</a:t>
            </a:r>
          </a:p>
          <a:p>
            <a:r>
              <a:rPr lang="en-US" sz="900">
                <a:latin typeface="Ubuntu Mono" panose="020B0509030602030204" pitchFamily="49" charset="0"/>
              </a:rPr>
              <a:t>$version = (Get-CimInstance -ClassName Win32_OperatingSystem).version</a:t>
            </a:r>
          </a:p>
          <a:p>
            <a:endParaRPr lang="de-DE" sz="900">
              <a:latin typeface="Ubuntu Mono" panose="020B0509030602030204" pitchFamily="49" charset="0"/>
            </a:endParaRPr>
          </a:p>
          <a:p>
            <a:r>
              <a:rPr lang="en-US" sz="900">
                <a:latin typeface="Ubuntu Mono" panose="020B0509030602030204" pitchFamily="49" charset="0"/>
              </a:rPr>
              <a:t>"Found $a modules based on CDXML containing $b cmdlets."</a:t>
            </a:r>
          </a:p>
          <a:p>
            <a:r>
              <a:rPr lang="en-US" sz="900">
                <a:latin typeface="Ubuntu Mono" panose="020B0509030602030204" pitchFamily="49" charset="0"/>
              </a:rPr>
              <a:t>"Found $c modules NOT based on CDXML containing $d cmdlets.`n"</a:t>
            </a:r>
          </a:p>
          <a:p>
            <a:r>
              <a:rPr lang="de-DE" sz="900">
                <a:latin typeface="Ubuntu Mono" panose="020B0509030602030204" pitchFamily="49" charset="0"/>
              </a:rPr>
              <a:t>"OS:    $os"</a:t>
            </a:r>
          </a:p>
          <a:p>
            <a:r>
              <a:rPr lang="de-DE" sz="900">
                <a:latin typeface="Ubuntu Mono" panose="020B0509030602030204" pitchFamily="49" charset="0"/>
              </a:rPr>
              <a:t>"Build: $version" </a:t>
            </a:r>
          </a:p>
          <a:p>
            <a:endParaRPr lang="de-DE" sz="900" kern="1200">
              <a:solidFill>
                <a:schemeClr val="tx1"/>
              </a:solidFill>
              <a:latin typeface="Ubuntu Mono" panose="020B0509030602030204" pitchFamily="49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053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897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</a:t>
            </a:r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1412776"/>
            <a:ext cx="7772400" cy="930027"/>
          </a:xfrm>
          <a:prstGeom prst="rect">
            <a:avLst/>
          </a:prstGeom>
        </p:spPr>
        <p:txBody>
          <a:bodyPr anchor="ctr"/>
          <a:lstStyle>
            <a:lvl1pPr algn="ctr">
              <a:defRPr sz="4400" b="1" cap="none" baseline="0">
                <a:solidFill>
                  <a:schemeClr val="bg1"/>
                </a:solidFill>
                <a:effectLst>
                  <a:outerShdw blurRad="38100" dist="50800" dir="5400000" algn="t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ea typeface="Roboto Black" panose="02000000000000000000" pitchFamily="2" charset="0"/>
              </a:defRPr>
            </a:lvl1pPr>
          </a:lstStyle>
          <a:p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74440" y="6093296"/>
            <a:ext cx="4617640" cy="564083"/>
          </a:xfrm>
        </p:spPr>
        <p:txBody>
          <a:bodyPr anchor="t"/>
          <a:lstStyle>
            <a:lvl1pPr marL="0" indent="0" algn="l">
              <a:buNone/>
              <a:defRPr sz="2000" i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err="1"/>
              <a:t>Presenter</a:t>
            </a:r>
            <a:r>
              <a:rPr lang="de-DE" dirty="0"/>
              <a:t> Name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2781300"/>
            <a:ext cx="7772400" cy="935038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566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 userDrawn="1"/>
        </p:nvCxnSpPr>
        <p:spPr>
          <a:xfrm>
            <a:off x="-7219" y="38506"/>
            <a:ext cx="9153000" cy="0"/>
          </a:xfrm>
          <a:prstGeom prst="line">
            <a:avLst/>
          </a:prstGeom>
          <a:ln w="88900">
            <a:solidFill>
              <a:srgbClr val="04C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46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Ubuntu Mono" panose="020B0509030602030204" pitchFamily="49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3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Shell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4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700808"/>
            <a:ext cx="8229600" cy="2088232"/>
          </a:xfrm>
          <a:prstGeom prst="rect">
            <a:avLst/>
          </a:prstGeom>
        </p:spPr>
        <p:txBody>
          <a:bodyPr/>
          <a:lstStyle>
            <a:lvl1pPr>
              <a:defRPr sz="12000" b="1">
                <a:solidFill>
                  <a:srgbClr val="011F51"/>
                </a:solidFill>
                <a:effectLst>
                  <a:outerShdw blurRad="127000" dist="76200" dir="2700000" sx="104000" sy="104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</a:defRPr>
            </a:lvl1pPr>
          </a:lstStyle>
          <a:p>
            <a:r>
              <a:rPr lang="en-US" dirty="0"/>
              <a:t>Demo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221087"/>
            <a:ext cx="8208963" cy="2160241"/>
          </a:xfrm>
        </p:spPr>
        <p:txBody>
          <a:bodyPr/>
          <a:lstStyle>
            <a:lvl1pPr algn="ctr">
              <a:defRPr baseline="0">
                <a:solidFill>
                  <a:srgbClr val="17175D"/>
                </a:solidFill>
              </a:defRPr>
            </a:lvl1pPr>
          </a:lstStyle>
          <a:p>
            <a:pPr lvl="0"/>
            <a:r>
              <a:rPr lang="en-US" dirty="0"/>
              <a:t>Description of demo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6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Shell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20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700808"/>
            <a:ext cx="8229600" cy="2088232"/>
          </a:xfrm>
          <a:prstGeom prst="rect">
            <a:avLst/>
          </a:prstGeom>
        </p:spPr>
        <p:txBody>
          <a:bodyPr/>
          <a:lstStyle>
            <a:lvl1pPr>
              <a:defRPr sz="12000" b="1">
                <a:solidFill>
                  <a:srgbClr val="011F51"/>
                </a:solidFill>
                <a:effectLst>
                  <a:outerShdw blurRad="127000" dist="76200" dir="2700000" sx="104000" sy="104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</a:defRPr>
            </a:lvl1pPr>
          </a:lstStyle>
          <a:p>
            <a:r>
              <a:rPr lang="en-US" dirty="0"/>
              <a:t>Demo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221087"/>
            <a:ext cx="8208963" cy="2160241"/>
          </a:xfrm>
        </p:spPr>
        <p:txBody>
          <a:bodyPr/>
          <a:lstStyle>
            <a:lvl1pPr algn="ctr">
              <a:defRPr baseline="0">
                <a:solidFill>
                  <a:srgbClr val="17175D"/>
                </a:solidFill>
              </a:defRPr>
            </a:lvl1pPr>
          </a:lstStyle>
          <a:p>
            <a:pPr lvl="0"/>
            <a:r>
              <a:rPr lang="en-US" dirty="0"/>
              <a:t>Description of demo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0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Ubuntu Mono" panose="020B0509030602030204" pitchFamily="49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1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Ubuntu Mono" panose="020B0509030602030204" pitchFamily="49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30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498973"/>
            <a:ext cx="7772400" cy="13620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600" b="1" cap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509120"/>
            <a:ext cx="7772400" cy="1500187"/>
          </a:xfrm>
        </p:spPr>
        <p:txBody>
          <a:bodyPr anchor="t"/>
          <a:lstStyle>
            <a:lvl1pPr marL="0" indent="0" algn="ctr">
              <a:buNone/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63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498973"/>
            <a:ext cx="7772400" cy="1362075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28600" dist="1016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 cap="none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509120"/>
            <a:ext cx="7772400" cy="1500187"/>
          </a:xfrm>
        </p:spPr>
        <p:txBody>
          <a:bodyPr/>
          <a:lstStyle>
            <a:lvl1pPr marL="0" indent="0" algn="ctr">
              <a:buNone/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77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392488"/>
          </a:xfrm>
        </p:spPr>
        <p:txBody>
          <a:bodyPr/>
          <a:lstStyle>
            <a:lvl1pPr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742950" indent="-285750" defTabSz="444500">
              <a:buFont typeface="Arial" pitchFamily="34" charset="0"/>
              <a:buChar char="•"/>
              <a:tabLst>
                <a:tab pos="355600" algn="l"/>
                <a:tab pos="762000" algn="l"/>
                <a:tab pos="1168400" algn="l"/>
                <a:tab pos="1612900" algn="l"/>
                <a:tab pos="2057400" algn="l"/>
              </a:tabLst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 marL="1143000" indent="-228600">
              <a:buFont typeface="Arial" pitchFamily="34" charset="0"/>
              <a:buChar char="•"/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 marL="1600200" indent="-228600">
              <a:buFont typeface="Arial" pitchFamily="34" charset="0"/>
              <a:buChar char="•"/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 marL="2057400" indent="-228600">
              <a:buFont typeface="Arial" pitchFamily="34" charset="0"/>
              <a:buChar char="•"/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rgbClr val="008080"/>
          </a:solidFill>
        </p:spPr>
        <p:txBody>
          <a:bodyPr lIns="360000" anchor="ctr"/>
          <a:lstStyle>
            <a:lvl1pPr algn="l">
              <a:defRPr sz="3600" b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cs typeface="Ubuntu Mono" panose="020B0509030602030204" pitchFamily="49" charset="0"/>
              </a:defRPr>
            </a:lvl1pPr>
          </a:lstStyle>
          <a:p>
            <a:r>
              <a:rPr lang="de-DE" dirty="0"/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45896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248472" cy="4464496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742950" indent="-285750">
              <a:buFont typeface="Arial" pitchFamily="34" charset="0"/>
              <a:buChar char="•"/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 marL="1143000" indent="-228600">
              <a:buFont typeface="Arial" pitchFamily="34" charset="0"/>
              <a:buChar char="•"/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 marL="16002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 marL="20574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248472" cy="4464496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742950" indent="-285750">
              <a:buFont typeface="Arial" pitchFamily="34" charset="0"/>
              <a:buChar char="•"/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 marL="1143000" indent="-228600">
              <a:buFont typeface="Arial" pitchFamily="34" charset="0"/>
              <a:buChar char="•"/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 marL="16002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 marL="20574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rgbClr val="008080"/>
          </a:solidFill>
        </p:spPr>
        <p:txBody>
          <a:bodyPr lIns="360000" anchor="ctr"/>
          <a:lstStyle>
            <a:lvl1pPr algn="l">
              <a:defRPr sz="3600" b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cs typeface="Ubuntu Mono" panose="020B0509030602030204" pitchFamily="49" charset="0"/>
              </a:defRPr>
            </a:lvl1pPr>
          </a:lstStyle>
          <a:p>
            <a:r>
              <a:rPr lang="de-DE" dirty="0"/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2566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8640960" cy="2160240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742950" indent="-285750">
              <a:buFont typeface="Arial" pitchFamily="34" charset="0"/>
              <a:buChar char="•"/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 marL="16002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 marL="20574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1520" y="4149080"/>
            <a:ext cx="8640960" cy="2160240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742950" indent="-285750">
              <a:buFont typeface="Arial" pitchFamily="34" charset="0"/>
              <a:buChar char="•"/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 marL="1143000" indent="-228600">
              <a:buFont typeface="Arial" pitchFamily="34" charset="0"/>
              <a:buChar char="•"/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 marL="16002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 marL="20574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rgbClr val="008080"/>
          </a:solidFill>
        </p:spPr>
        <p:txBody>
          <a:bodyPr lIns="360000" anchor="ctr"/>
          <a:lstStyle>
            <a:lvl1pPr algn="l">
              <a:defRPr sz="3600" b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cs typeface="Ubuntu Mono" panose="020B0509030602030204" pitchFamily="49" charset="0"/>
              </a:defRPr>
            </a:lvl1pPr>
          </a:lstStyle>
          <a:p>
            <a:r>
              <a:rPr lang="de-DE" dirty="0"/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8077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rgbClr val="008080"/>
          </a:solidFill>
        </p:spPr>
        <p:txBody>
          <a:bodyPr lIns="360000" anchor="ctr"/>
          <a:lstStyle>
            <a:lvl1pPr algn="l">
              <a:defRPr sz="3600" b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cs typeface="Ubuntu Mono" panose="020B0509030602030204" pitchFamily="49" charset="0"/>
              </a:defRPr>
            </a:lvl1pPr>
          </a:lstStyle>
          <a:p>
            <a:r>
              <a:rPr lang="de-DE" dirty="0"/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39432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werShell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7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_unten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-7219" y="3850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09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7000">
              <a:srgbClr val="23238D"/>
            </a:gs>
            <a:gs pos="100000">
              <a:srgbClr val="011F5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362200" y="381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 sz="2400">
              <a:solidFill>
                <a:schemeClr val="tx1"/>
              </a:solidFill>
              <a:effectLst/>
            </a:endParaRP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533400" y="76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sz="1200" i="1">
              <a:solidFill>
                <a:schemeClr val="tx1"/>
              </a:solidFill>
              <a:effectLst/>
            </a:endParaRP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663" y="1268760"/>
            <a:ext cx="8694737" cy="442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2362200" y="381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 sz="2400">
              <a:solidFill>
                <a:schemeClr val="tx1"/>
              </a:solidFill>
              <a:effectLst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40" y="6035434"/>
            <a:ext cx="3459487" cy="6918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4" r:id="rId2"/>
    <p:sldLayoutId id="2147483807" r:id="rId3"/>
    <p:sldLayoutId id="2147483803" r:id="rId4"/>
    <p:sldLayoutId id="2147483801" r:id="rId5"/>
    <p:sldLayoutId id="2147483808" r:id="rId6"/>
    <p:sldLayoutId id="2147483799" r:id="rId7"/>
    <p:sldLayoutId id="2147483812" r:id="rId8"/>
    <p:sldLayoutId id="2147483823" r:id="rId9"/>
    <p:sldLayoutId id="2147483824" r:id="rId10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Ubuntu Mono" panose="020B0509030602030204" pitchFamily="49" charset="0"/>
          <a:ea typeface="Roboto" panose="02000000000000000000" pitchFamily="2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Ubuntu Mono" panose="020B0509030602030204" pitchFamily="49" charset="0"/>
          <a:ea typeface="Roboto" panose="02000000000000000000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Ubuntu Mono" panose="020B0509030602030204" pitchFamily="49" charset="0"/>
          <a:ea typeface="Roboto" panose="02000000000000000000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Ubuntu Mono" panose="020B0509030602030204" pitchFamily="49" charset="0"/>
          <a:ea typeface="Roboto" panose="02000000000000000000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Ubuntu Mono" panose="020B0509030602030204" pitchFamily="49" charset="0"/>
          <a:ea typeface="Roboto" panose="02000000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889248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6093296"/>
            <a:ext cx="2019326" cy="4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2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03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889248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6093296"/>
            <a:ext cx="2019326" cy="4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4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03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889248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04711" y="5350937"/>
            <a:ext cx="2019326" cy="4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6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889248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6093296"/>
            <a:ext cx="2019326" cy="4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6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4709" y="5460867"/>
            <a:ext cx="2019326" cy="4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3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21116"/>
          <a:stretch/>
        </p:blipFill>
        <p:spPr>
          <a:xfrm>
            <a:off x="19844" y="342321"/>
            <a:ext cx="9180512" cy="653959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-36512" y="318410"/>
            <a:ext cx="9186630" cy="6539590"/>
          </a:xfrm>
          <a:prstGeom prst="rect">
            <a:avLst/>
          </a:prstGeom>
          <a:solidFill>
            <a:srgbClr val="012456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/>
            <a:endParaRPr lang="de-DE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91" y="920630"/>
            <a:ext cx="7772400" cy="2808312"/>
          </a:xfrm>
        </p:spPr>
        <p:txBody>
          <a:bodyPr/>
          <a:lstStyle/>
          <a:p>
            <a:pPr algn="l"/>
            <a:r>
              <a:rPr lang="de-DE"/>
              <a:t>Networking</a:t>
            </a:r>
            <a:br>
              <a:rPr lang="de-DE"/>
            </a:br>
            <a:br>
              <a:rPr lang="de-DE"/>
            </a:br>
            <a:r>
              <a:rPr lang="en-US" sz="2400"/>
              <a:t>#notes from the field</a:t>
            </a:r>
            <a:br>
              <a:rPr lang="en-US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Thorsten Butz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40" y="6035434"/>
            <a:ext cx="3459487" cy="6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688632"/>
          </a:xfrm>
        </p:spPr>
        <p:txBody>
          <a:bodyPr>
            <a:noAutofit/>
          </a:bodyPr>
          <a:lstStyle/>
          <a:p>
            <a:r>
              <a:rPr lang="de-DE" sz="1800">
                <a:solidFill>
                  <a:srgbClr val="006400"/>
                </a:solidFill>
              </a:rPr>
              <a:t>## </a:t>
            </a:r>
            <a:r>
              <a:rPr lang="en-US" sz="1800">
                <a:solidFill>
                  <a:srgbClr val="006400"/>
                </a:solidFill>
              </a:rPr>
              <a:t>Review: Configuring NICs with PoSh</a:t>
            </a:r>
            <a:endParaRPr lang="de-DE" sz="1800">
              <a:solidFill>
                <a:srgbClr val="006400"/>
              </a:solidFill>
            </a:endParaRPr>
          </a:p>
          <a:p>
            <a:endParaRPr lang="en-US" sz="1800">
              <a:solidFill>
                <a:srgbClr val="006400"/>
              </a:solidFill>
            </a:endParaRPr>
          </a:p>
          <a:p>
            <a:r>
              <a:rPr lang="en-US" sz="1800">
                <a:solidFill>
                  <a:srgbClr val="006400"/>
                </a:solidFill>
              </a:rPr>
              <a:t># .. only 1 IP address at a time!</a:t>
            </a:r>
            <a:endParaRPr lang="de-DE" sz="1800">
              <a:solidFill>
                <a:srgbClr val="006400"/>
              </a:solidFill>
            </a:endParaRPr>
          </a:p>
          <a:p>
            <a:r>
              <a:rPr lang="de-DE" sz="1800">
                <a:solidFill>
                  <a:srgbClr val="0000FF"/>
                </a:solidFill>
                <a:latin typeface="Consolas" panose="020B0609020204030204" pitchFamily="49" charset="0"/>
              </a:rPr>
              <a:t>New-NetIPAddress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1800">
                <a:solidFill>
                  <a:srgbClr val="000080"/>
                </a:solidFill>
                <a:latin typeface="Consolas" panose="020B0609020204030204" pitchFamily="49" charset="0"/>
              </a:rPr>
              <a:t>-InterfaceAlias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1800">
                <a:solidFill>
                  <a:srgbClr val="FF4500"/>
                </a:solidFill>
                <a:latin typeface="Consolas" panose="020B0609020204030204" pitchFamily="49" charset="0"/>
              </a:rPr>
              <a:t>$ifAlias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1800">
                <a:solidFill>
                  <a:srgbClr val="000080"/>
                </a:solidFill>
                <a:latin typeface="Consolas" panose="020B0609020204030204" pitchFamily="49" charset="0"/>
              </a:rPr>
              <a:t>-IPAddress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1800">
                <a:solidFill>
                  <a:srgbClr val="8B0000"/>
                </a:solidFill>
                <a:latin typeface="Consolas" panose="020B0609020204030204" pitchFamily="49" charset="0"/>
              </a:rPr>
              <a:t>'172.17.17.1'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1800">
                <a:solidFill>
                  <a:srgbClr val="000080"/>
                </a:solidFill>
                <a:latin typeface="Consolas" panose="020B0609020204030204" pitchFamily="49" charset="0"/>
              </a:rPr>
              <a:t>-PrefixLength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1800">
                <a:solidFill>
                  <a:srgbClr val="800080"/>
                </a:solidFill>
                <a:latin typeface="Consolas" panose="020B0609020204030204" pitchFamily="49" charset="0"/>
              </a:rPr>
              <a:t>24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1800">
                <a:solidFill>
                  <a:srgbClr val="000080"/>
                </a:solidFill>
                <a:latin typeface="Consolas" panose="020B0609020204030204" pitchFamily="49" charset="0"/>
              </a:rPr>
              <a:t>-AddressFamily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1800">
                <a:solidFill>
                  <a:srgbClr val="8A2BE2"/>
                </a:solidFill>
                <a:latin typeface="Consolas" panose="020B0609020204030204" pitchFamily="49" charset="0"/>
              </a:rPr>
              <a:t>IPv4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1800">
                <a:solidFill>
                  <a:srgbClr val="000080"/>
                </a:solidFill>
                <a:latin typeface="Consolas" panose="020B0609020204030204" pitchFamily="49" charset="0"/>
              </a:rPr>
              <a:t>–DefaultGateway '</a:t>
            </a:r>
            <a:r>
              <a:rPr lang="de-DE" sz="1800">
                <a:solidFill>
                  <a:srgbClr val="8B0000"/>
                </a:solidFill>
                <a:latin typeface="Consolas" panose="020B0609020204030204" pitchFamily="49" charset="0"/>
              </a:rPr>
              <a:t>172.17.17.254' </a:t>
            </a:r>
          </a:p>
          <a:p>
            <a:endParaRPr lang="en-US" sz="1800"/>
          </a:p>
          <a:p>
            <a:r>
              <a:rPr lang="en-US" sz="1800">
                <a:solidFill>
                  <a:srgbClr val="0000FF"/>
                </a:solidFill>
                <a:latin typeface="Consolas" panose="020B0609020204030204" pitchFamily="49" charset="0"/>
              </a:rPr>
              <a:t>Set-NetIPAddress</a:t>
            </a:r>
            <a:r>
              <a:rPr lang="en-US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>
                <a:solidFill>
                  <a:srgbClr val="000080"/>
                </a:solidFill>
                <a:latin typeface="Consolas" panose="020B0609020204030204" pitchFamily="49" charset="0"/>
              </a:rPr>
              <a:t>-InterfaceAlias</a:t>
            </a:r>
            <a:r>
              <a:rPr lang="en-US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>
                <a:solidFill>
                  <a:srgbClr val="FF4500"/>
                </a:solidFill>
                <a:latin typeface="Consolas" panose="020B0609020204030204" pitchFamily="49" charset="0"/>
              </a:rPr>
              <a:t>$ifAlias</a:t>
            </a:r>
            <a:r>
              <a:rPr lang="en-US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>
                <a:solidFill>
                  <a:srgbClr val="000080"/>
                </a:solidFill>
                <a:latin typeface="Consolas" panose="020B0609020204030204" pitchFamily="49" charset="0"/>
              </a:rPr>
              <a:t>-IPAddress</a:t>
            </a:r>
            <a:r>
              <a:rPr lang="en-US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>
                <a:solidFill>
                  <a:srgbClr val="8B0000"/>
                </a:solidFill>
                <a:latin typeface="Consolas" panose="020B0609020204030204" pitchFamily="49" charset="0"/>
              </a:rPr>
              <a:t>'172.17.17.1'</a:t>
            </a:r>
            <a:r>
              <a:rPr lang="en-US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>
                <a:solidFill>
                  <a:srgbClr val="000080"/>
                </a:solidFill>
                <a:latin typeface="Consolas" panose="020B0609020204030204" pitchFamily="49" charset="0"/>
              </a:rPr>
              <a:t>-PrefixLength</a:t>
            </a:r>
            <a:r>
              <a:rPr lang="en-US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>
                <a:solidFill>
                  <a:srgbClr val="800080"/>
                </a:solidFill>
                <a:latin typeface="Consolas" panose="020B0609020204030204" pitchFamily="49" charset="0"/>
              </a:rPr>
              <a:t>16</a:t>
            </a:r>
            <a:r>
              <a:rPr lang="en-US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>
                <a:solidFill>
                  <a:srgbClr val="000080"/>
                </a:solidFill>
                <a:latin typeface="Consolas" panose="020B0609020204030204" pitchFamily="49" charset="0"/>
              </a:rPr>
              <a:t>-AddressFamily</a:t>
            </a:r>
            <a:r>
              <a:rPr lang="en-US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>
                <a:solidFill>
                  <a:srgbClr val="8A2BE2"/>
                </a:solidFill>
                <a:latin typeface="Consolas" panose="020B0609020204030204" pitchFamily="49" charset="0"/>
              </a:rPr>
              <a:t>IPv4</a:t>
            </a:r>
            <a:r>
              <a:rPr lang="en-US" sz="180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</a:p>
          <a:p>
            <a:endParaRPr lang="en-US" sz="180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 sz="1800">
                <a:solidFill>
                  <a:srgbClr val="006400"/>
                </a:solidFill>
                <a:latin typeface="Consolas" panose="020B0609020204030204" pitchFamily="49" charset="0"/>
              </a:rPr>
              <a:t># "Remove-NetIPAddress" does not remove DefaultGateway:</a:t>
            </a:r>
            <a:endParaRPr lang="de-DE" sz="180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 sz="1800">
                <a:solidFill>
                  <a:srgbClr val="0000FF"/>
                </a:solidFill>
                <a:latin typeface="Consolas" panose="020B0609020204030204" pitchFamily="49" charset="0"/>
              </a:rPr>
              <a:t>Remove-NetIPAddress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1800">
                <a:solidFill>
                  <a:srgbClr val="000080"/>
                </a:solidFill>
                <a:latin typeface="Consolas" panose="020B0609020204030204" pitchFamily="49" charset="0"/>
              </a:rPr>
              <a:t>-InterfaceAlias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1800">
                <a:solidFill>
                  <a:srgbClr val="FF4500"/>
                </a:solidFill>
                <a:latin typeface="Consolas" panose="020B0609020204030204" pitchFamily="49" charset="0"/>
              </a:rPr>
              <a:t>$ifAlias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1800">
                <a:solidFill>
                  <a:srgbClr val="000080"/>
                </a:solidFill>
                <a:latin typeface="Consolas" panose="020B0609020204030204" pitchFamily="49" charset="0"/>
              </a:rPr>
              <a:t>-Confirm:</a:t>
            </a:r>
            <a:r>
              <a:rPr lang="de-DE" sz="1800">
                <a:solidFill>
                  <a:srgbClr val="FF4500"/>
                </a:solidFill>
                <a:latin typeface="Consolas" panose="020B0609020204030204" pitchFamily="49" charset="0"/>
              </a:rPr>
              <a:t>$false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pt-BR" sz="1800">
                <a:solidFill>
                  <a:srgbClr val="0000FF"/>
                </a:solidFill>
                <a:latin typeface="Consolas" panose="020B0609020204030204" pitchFamily="49" charset="0"/>
              </a:rPr>
              <a:t>Remove-NetRoute</a:t>
            </a:r>
            <a:r>
              <a:rPr lang="pt-BR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pt-BR" sz="1800">
                <a:solidFill>
                  <a:srgbClr val="000080"/>
                </a:solidFill>
                <a:latin typeface="Consolas" panose="020B0609020204030204" pitchFamily="49" charset="0"/>
              </a:rPr>
              <a:t>-InterfaceAlias</a:t>
            </a:r>
            <a:r>
              <a:rPr lang="pt-BR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pt-BR" sz="1800">
                <a:solidFill>
                  <a:srgbClr val="FF4500"/>
                </a:solidFill>
                <a:latin typeface="Consolas" panose="020B0609020204030204" pitchFamily="49" charset="0"/>
              </a:rPr>
              <a:t>$ifAlias</a:t>
            </a:r>
            <a:r>
              <a:rPr lang="pt-BR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pt-BR" sz="1800">
                <a:solidFill>
                  <a:srgbClr val="000080"/>
                </a:solidFill>
                <a:latin typeface="Consolas" panose="020B0609020204030204" pitchFamily="49" charset="0"/>
              </a:rPr>
              <a:t>-Confirm:</a:t>
            </a:r>
            <a:r>
              <a:rPr lang="pt-BR" sz="1800">
                <a:solidFill>
                  <a:srgbClr val="FF4500"/>
                </a:solidFill>
                <a:latin typeface="Consolas" panose="020B0609020204030204" pitchFamily="49" charset="0"/>
              </a:rPr>
              <a:t>$false </a:t>
            </a:r>
          </a:p>
          <a:p>
            <a:endParaRPr lang="en-US" sz="180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 sz="1800">
                <a:solidFill>
                  <a:srgbClr val="006400"/>
                </a:solidFill>
                <a:latin typeface="Consolas" panose="020B0609020204030204" pitchFamily="49" charset="0"/>
              </a:rPr>
              <a:t># Set Array of DNSServers: </a:t>
            </a:r>
            <a:endParaRPr lang="en-US" sz="180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 sz="1800">
                <a:solidFill>
                  <a:srgbClr val="0000FF"/>
                </a:solidFill>
                <a:latin typeface="Consolas" panose="020B0609020204030204" pitchFamily="49" charset="0"/>
              </a:rPr>
              <a:t>Set-DnsClientServerAddress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1800">
                <a:solidFill>
                  <a:srgbClr val="000080"/>
                </a:solidFill>
                <a:latin typeface="Consolas" panose="020B0609020204030204" pitchFamily="49" charset="0"/>
              </a:rPr>
              <a:t>-InterfaceAlias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1800">
                <a:solidFill>
                  <a:srgbClr val="FF4500"/>
                </a:solidFill>
                <a:latin typeface="Consolas" panose="020B0609020204030204" pitchFamily="49" charset="0"/>
              </a:rPr>
              <a:t>$ifAlias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de-DE" sz="1800">
                <a:solidFill>
                  <a:srgbClr val="000080"/>
                </a:solidFill>
                <a:latin typeface="Consolas" panose="020B0609020204030204" pitchFamily="49" charset="0"/>
              </a:rPr>
              <a:t>-ServerAddresses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1800">
                <a:solidFill>
                  <a:srgbClr val="8B0000"/>
                </a:solidFill>
                <a:latin typeface="Consolas" panose="020B0609020204030204" pitchFamily="49" charset="0"/>
              </a:rPr>
              <a:t>'8.8.8.8'</a:t>
            </a:r>
            <a:r>
              <a:rPr lang="de-DE" sz="1800">
                <a:solidFill>
                  <a:srgbClr val="A9A9A9"/>
                </a:solidFill>
                <a:latin typeface="Consolas" panose="020B0609020204030204" pitchFamily="49" charset="0"/>
              </a:rPr>
              <a:t>,</a:t>
            </a:r>
            <a:r>
              <a:rPr lang="de-DE" sz="1800">
                <a:solidFill>
                  <a:srgbClr val="8B0000"/>
                </a:solidFill>
                <a:latin typeface="Consolas" panose="020B0609020204030204" pitchFamily="49" charset="0"/>
              </a:rPr>
              <a:t>'2001:4860:4860::8888'</a:t>
            </a:r>
            <a:r>
              <a:rPr lang="de-DE" sz="180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</a:p>
          <a:p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0000FF"/>
                </a:solidFill>
              </a:rPr>
              <a:t> </a:t>
            </a:r>
            <a:endParaRPr lang="de-DE" sz="1800">
              <a:solidFill>
                <a:srgbClr val="8B0000"/>
              </a:solidFill>
            </a:endParaRPr>
          </a:p>
          <a:p>
            <a:endParaRPr lang="en-US" sz="1800">
              <a:solidFill>
                <a:prstClr val="black"/>
              </a:solidFill>
            </a:endParaRPr>
          </a:p>
          <a:p>
            <a:endParaRPr lang="de-DE" sz="1800">
              <a:solidFill>
                <a:prstClr val="black"/>
              </a:solidFill>
            </a:endParaRPr>
          </a:p>
          <a:p>
            <a:endParaRPr lang="de-DE" sz="1800">
              <a:solidFill>
                <a:prstClr val="black"/>
              </a:solidFill>
            </a:endParaRPr>
          </a:p>
          <a:p>
            <a:endParaRPr lang="de-DE" sz="1800">
              <a:solidFill>
                <a:srgbClr val="00008B"/>
              </a:solidFill>
            </a:endParaRPr>
          </a:p>
        </p:txBody>
      </p:sp>
      <p:cxnSp>
        <p:nvCxnSpPr>
          <p:cNvPr id="24" name="Gerader Verbinder 23"/>
          <p:cNvCxnSpPr/>
          <p:nvPr/>
        </p:nvCxnSpPr>
        <p:spPr>
          <a:xfrm>
            <a:off x="741479" y="1904865"/>
            <a:ext cx="212518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987604" y="5527826"/>
            <a:ext cx="72008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/>
          <p:cNvGrpSpPr/>
          <p:nvPr/>
        </p:nvGrpSpPr>
        <p:grpSpPr>
          <a:xfrm rot="1673318">
            <a:off x="7409610" y="809603"/>
            <a:ext cx="1296144" cy="792088"/>
            <a:chOff x="863588" y="3645024"/>
            <a:chExt cx="3816424" cy="2448272"/>
          </a:xfrm>
        </p:grpSpPr>
        <p:sp>
          <p:nvSpPr>
            <p:cNvPr id="13" name="Ellipse 12"/>
            <p:cNvSpPr/>
            <p:nvPr/>
          </p:nvSpPr>
          <p:spPr>
            <a:xfrm>
              <a:off x="1547664" y="3645024"/>
              <a:ext cx="2448272" cy="2448272"/>
            </a:xfrm>
            <a:prstGeom prst="ellipse">
              <a:avLst/>
            </a:prstGeom>
            <a:noFill/>
            <a:ln w="152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863588" y="4514962"/>
              <a:ext cx="3816424" cy="708396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effectLst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MIND THE GAP</a:t>
              </a:r>
              <a:endParaRPr lang="de-DE" sz="110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3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688632"/>
          </a:xfrm>
        </p:spPr>
        <p:txBody>
          <a:bodyPr>
            <a:noAutofit/>
          </a:bodyPr>
          <a:lstStyle/>
          <a:p>
            <a:r>
              <a:rPr lang="de-DE" sz="1800">
                <a:solidFill>
                  <a:srgbClr val="006400"/>
                </a:solidFill>
              </a:rPr>
              <a:t>## </a:t>
            </a:r>
            <a:r>
              <a:rPr lang="en-US" sz="1800">
                <a:solidFill>
                  <a:srgbClr val="006400"/>
                </a:solidFill>
              </a:rPr>
              <a:t>Review: Name resolution</a:t>
            </a:r>
            <a:endParaRPr lang="de-DE" sz="1800">
              <a:solidFill>
                <a:srgbClr val="006400"/>
              </a:solidFill>
            </a:endParaRPr>
          </a:p>
          <a:p>
            <a:r>
              <a:rPr lang="de-DE" sz="1800">
                <a:solidFill>
                  <a:srgbClr val="0000FF"/>
                </a:solidFill>
              </a:rPr>
              <a:t>Resolve-DnsName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000080"/>
                </a:solidFill>
              </a:rPr>
              <a:t>-Name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A2BE2"/>
                </a:solidFill>
              </a:rPr>
              <a:t>192.168.0.1 </a:t>
            </a:r>
          </a:p>
          <a:p>
            <a:r>
              <a:rPr lang="de-DE" sz="1800">
                <a:solidFill>
                  <a:srgbClr val="0000FF"/>
                </a:solidFill>
              </a:rPr>
              <a:t>Resolve-DnsName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000080"/>
                </a:solidFill>
              </a:rPr>
              <a:t>-Name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A2BE2"/>
                </a:solidFill>
              </a:rPr>
              <a:t>microsoft.com </a:t>
            </a:r>
            <a:r>
              <a:rPr lang="de-DE" sz="1800"/>
              <a:t> </a:t>
            </a:r>
            <a:r>
              <a:rPr lang="de-DE" sz="1800">
                <a:solidFill>
                  <a:srgbClr val="000080"/>
                </a:solidFill>
              </a:rPr>
              <a:t>-Server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A2BE2"/>
                </a:solidFill>
              </a:rPr>
              <a:t>8.8.8.8 </a:t>
            </a:r>
          </a:p>
          <a:p>
            <a:r>
              <a:rPr lang="en-US" sz="1800">
                <a:solidFill>
                  <a:srgbClr val="0000FF"/>
                </a:solidFill>
              </a:rPr>
              <a:t>Resolve-DnsName</a:t>
            </a:r>
            <a:r>
              <a:rPr lang="en-US" sz="1800">
                <a:solidFill>
                  <a:prstClr val="black"/>
                </a:solidFill>
              </a:rPr>
              <a:t> </a:t>
            </a:r>
            <a:r>
              <a:rPr lang="en-US" sz="1800">
                <a:solidFill>
                  <a:srgbClr val="000080"/>
                </a:solidFill>
              </a:rPr>
              <a:t>-Name</a:t>
            </a:r>
            <a:r>
              <a:rPr lang="en-US" sz="1800">
                <a:solidFill>
                  <a:prstClr val="black"/>
                </a:solidFill>
              </a:rPr>
              <a:t> </a:t>
            </a:r>
            <a:r>
              <a:rPr lang="en-US" sz="1800">
                <a:solidFill>
                  <a:srgbClr val="8A2BE2"/>
                </a:solidFill>
              </a:rPr>
              <a:t>microsoft.com</a:t>
            </a:r>
            <a:r>
              <a:rPr lang="en-US" sz="1800">
                <a:solidFill>
                  <a:prstClr val="black"/>
                </a:solidFill>
              </a:rPr>
              <a:t> </a:t>
            </a:r>
            <a:r>
              <a:rPr lang="en-US" sz="1800">
                <a:solidFill>
                  <a:srgbClr val="000080"/>
                </a:solidFill>
              </a:rPr>
              <a:t>-CacheOnly</a:t>
            </a:r>
            <a:r>
              <a:rPr lang="en-US" sz="1800">
                <a:solidFill>
                  <a:prstClr val="black"/>
                </a:solidFill>
              </a:rPr>
              <a:t>    </a:t>
            </a:r>
          </a:p>
          <a:p>
            <a:endParaRPr lang="de-DE" sz="1800">
              <a:solidFill>
                <a:srgbClr val="0000FF"/>
              </a:solidFill>
            </a:endParaRPr>
          </a:p>
          <a:p>
            <a:r>
              <a:rPr lang="en-US" sz="1800">
                <a:solidFill>
                  <a:srgbClr val="006400"/>
                </a:solidFill>
              </a:rPr>
              <a:t># Query explicitly by DNS, LLMNR or NetBIOS</a:t>
            </a:r>
            <a:endParaRPr lang="de-DE" sz="1800">
              <a:solidFill>
                <a:prstClr val="black"/>
              </a:solidFill>
            </a:endParaRPr>
          </a:p>
          <a:p>
            <a:r>
              <a:rPr lang="en-US" sz="1800">
                <a:solidFill>
                  <a:srgbClr val="0000FF"/>
                </a:solidFill>
              </a:rPr>
              <a:t>Resolve-DnsName</a:t>
            </a:r>
            <a:r>
              <a:rPr lang="en-US" sz="1800">
                <a:solidFill>
                  <a:prstClr val="black"/>
                </a:solidFill>
              </a:rPr>
              <a:t> </a:t>
            </a:r>
            <a:r>
              <a:rPr lang="en-US" sz="1800">
                <a:solidFill>
                  <a:srgbClr val="8A2BE2"/>
                </a:solidFill>
              </a:rPr>
              <a:t>pc22</a:t>
            </a:r>
            <a:r>
              <a:rPr lang="en-US" sz="1800">
                <a:solidFill>
                  <a:prstClr val="black"/>
                </a:solidFill>
              </a:rPr>
              <a:t> </a:t>
            </a:r>
            <a:r>
              <a:rPr lang="en-US" sz="1800">
                <a:solidFill>
                  <a:srgbClr val="000080"/>
                </a:solidFill>
              </a:rPr>
              <a:t>-LlmnrNetbiosOnly</a:t>
            </a:r>
            <a:r>
              <a:rPr lang="en-US" sz="1800">
                <a:solidFill>
                  <a:prstClr val="black"/>
                </a:solidFill>
              </a:rPr>
              <a:t>    </a:t>
            </a:r>
            <a:r>
              <a:rPr lang="en-US" sz="1800">
                <a:solidFill>
                  <a:srgbClr val="006400"/>
                </a:solidFill>
              </a:rPr>
              <a:t> </a:t>
            </a:r>
            <a:endParaRPr lang="en-US" sz="1800">
              <a:solidFill>
                <a:prstClr val="black"/>
              </a:solidFill>
            </a:endParaRPr>
          </a:p>
          <a:p>
            <a:r>
              <a:rPr lang="en-US" sz="1800">
                <a:solidFill>
                  <a:srgbClr val="0000FF"/>
                </a:solidFill>
              </a:rPr>
              <a:t>Resolve-DnsName</a:t>
            </a:r>
            <a:r>
              <a:rPr lang="en-US" sz="1800">
                <a:solidFill>
                  <a:prstClr val="black"/>
                </a:solidFill>
              </a:rPr>
              <a:t> </a:t>
            </a:r>
            <a:r>
              <a:rPr lang="en-US" sz="1800">
                <a:solidFill>
                  <a:srgbClr val="8A2BE2"/>
                </a:solidFill>
              </a:rPr>
              <a:t>8.8.8.8</a:t>
            </a:r>
            <a:r>
              <a:rPr lang="en-US" sz="1800">
                <a:solidFill>
                  <a:prstClr val="black"/>
                </a:solidFill>
              </a:rPr>
              <a:t> </a:t>
            </a:r>
            <a:r>
              <a:rPr lang="en-US" sz="1800">
                <a:solidFill>
                  <a:srgbClr val="000080"/>
                </a:solidFill>
              </a:rPr>
              <a:t>-DnsOnly</a:t>
            </a:r>
            <a:r>
              <a:rPr lang="en-US" sz="1800">
                <a:solidFill>
                  <a:prstClr val="black"/>
                </a:solidFill>
              </a:rPr>
              <a:t>          </a:t>
            </a:r>
            <a:r>
              <a:rPr lang="en-US" sz="1800">
                <a:solidFill>
                  <a:srgbClr val="006400"/>
                </a:solidFill>
              </a:rPr>
              <a:t> </a:t>
            </a:r>
            <a:endParaRPr lang="en-US" sz="1800">
              <a:solidFill>
                <a:prstClr val="black"/>
              </a:solidFill>
            </a:endParaRPr>
          </a:p>
          <a:p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006400"/>
                </a:solidFill>
              </a:rPr>
              <a:t># Query specific records</a:t>
            </a:r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0000FF"/>
                </a:solidFill>
              </a:rPr>
              <a:t>Resolve-DnsName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000080"/>
                </a:solidFill>
              </a:rPr>
              <a:t>-Name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A2BE2"/>
                </a:solidFill>
              </a:rPr>
              <a:t>microsoft.com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000080"/>
                </a:solidFill>
              </a:rPr>
              <a:t>-Type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A2BE2"/>
                </a:solidFill>
              </a:rPr>
              <a:t>MX</a:t>
            </a:r>
            <a:endParaRPr lang="de-DE" sz="1800">
              <a:solidFill>
                <a:prstClr val="black"/>
              </a:solidFill>
            </a:endParaRPr>
          </a:p>
          <a:p>
            <a:r>
              <a:rPr lang="en-US" sz="1800">
                <a:solidFill>
                  <a:srgbClr val="0000FF"/>
                </a:solidFill>
              </a:rPr>
              <a:t>Resolve-DnsName</a:t>
            </a:r>
            <a:r>
              <a:rPr lang="en-US" sz="1800">
                <a:solidFill>
                  <a:prstClr val="black"/>
                </a:solidFill>
              </a:rPr>
              <a:t> </a:t>
            </a:r>
            <a:r>
              <a:rPr lang="en-US" sz="1800">
                <a:solidFill>
                  <a:srgbClr val="000080"/>
                </a:solidFill>
              </a:rPr>
              <a:t>-Name</a:t>
            </a:r>
            <a:r>
              <a:rPr lang="en-US" sz="1800">
                <a:solidFill>
                  <a:prstClr val="black"/>
                </a:solidFill>
              </a:rPr>
              <a:t> </a:t>
            </a:r>
            <a:r>
              <a:rPr lang="en-US" sz="1800">
                <a:solidFill>
                  <a:srgbClr val="8A2BE2"/>
                </a:solidFill>
              </a:rPr>
              <a:t>sixxs.net</a:t>
            </a:r>
            <a:r>
              <a:rPr lang="en-US" sz="1800">
                <a:solidFill>
                  <a:prstClr val="black"/>
                </a:solidFill>
              </a:rPr>
              <a:t> </a:t>
            </a:r>
            <a:r>
              <a:rPr lang="en-US" sz="1800">
                <a:solidFill>
                  <a:srgbClr val="000080"/>
                </a:solidFill>
              </a:rPr>
              <a:t>-Type</a:t>
            </a:r>
            <a:r>
              <a:rPr lang="en-US" sz="1800">
                <a:solidFill>
                  <a:prstClr val="black"/>
                </a:solidFill>
              </a:rPr>
              <a:t> </a:t>
            </a:r>
            <a:r>
              <a:rPr lang="en-US" sz="1800">
                <a:solidFill>
                  <a:srgbClr val="8A2BE2"/>
                </a:solidFill>
              </a:rPr>
              <a:t>AAAA</a:t>
            </a:r>
            <a:endParaRPr lang="en-US" sz="1800">
              <a:solidFill>
                <a:prstClr val="black"/>
              </a:solidFill>
            </a:endParaRPr>
          </a:p>
          <a:p>
            <a:endParaRPr lang="de-DE" sz="1800">
              <a:solidFill>
                <a:srgbClr val="006400"/>
              </a:solidFill>
            </a:endParaRPr>
          </a:p>
          <a:p>
            <a:r>
              <a:rPr lang="de-DE" sz="1800">
                <a:solidFill>
                  <a:srgbClr val="006400"/>
                </a:solidFill>
              </a:rPr>
              <a:t># Troubleshooting</a:t>
            </a:r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0000FF"/>
                </a:solidFill>
              </a:rPr>
              <a:t>Register-DnsClient</a:t>
            </a:r>
            <a:r>
              <a:rPr lang="de-DE" sz="1800">
                <a:solidFill>
                  <a:prstClr val="black"/>
                </a:solidFill>
              </a:rPr>
              <a:t>          </a:t>
            </a:r>
            <a:r>
              <a:rPr lang="de-DE" sz="1800">
                <a:solidFill>
                  <a:srgbClr val="006400"/>
                </a:solidFill>
              </a:rPr>
              <a:t># ipconfig.exe /registerdns </a:t>
            </a:r>
          </a:p>
          <a:p>
            <a:r>
              <a:rPr lang="de-DE" sz="1800">
                <a:solidFill>
                  <a:srgbClr val="0000FF"/>
                </a:solidFill>
              </a:rPr>
              <a:t>Clear-DnsClientCache</a:t>
            </a:r>
            <a:r>
              <a:rPr lang="de-DE" sz="1800">
                <a:solidFill>
                  <a:prstClr val="black"/>
                </a:solidFill>
              </a:rPr>
              <a:t>        </a:t>
            </a:r>
            <a:r>
              <a:rPr lang="de-DE" sz="1800">
                <a:solidFill>
                  <a:srgbClr val="006400"/>
                </a:solidFill>
              </a:rPr>
              <a:t># ipconfig.exe /flushdns</a:t>
            </a:r>
            <a:endParaRPr lang="de-DE" sz="1800">
              <a:solidFill>
                <a:prstClr val="black"/>
              </a:solidFill>
            </a:endParaRPr>
          </a:p>
          <a:p>
            <a:endParaRPr lang="de-DE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688632"/>
          </a:xfrm>
        </p:spPr>
        <p:txBody>
          <a:bodyPr>
            <a:noAutofit/>
          </a:bodyPr>
          <a:lstStyle/>
          <a:p>
            <a:r>
              <a:rPr lang="de-DE" sz="1800">
                <a:solidFill>
                  <a:srgbClr val="006400"/>
                </a:solidFill>
              </a:rPr>
              <a:t># Module SmbShare vs. net.exe</a:t>
            </a:r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0000FF"/>
                </a:solidFill>
              </a:rPr>
              <a:t>Get-SmbShare</a:t>
            </a:r>
            <a:r>
              <a:rPr lang="de-DE" sz="1800">
                <a:solidFill>
                  <a:prstClr val="black"/>
                </a:solidFill>
              </a:rPr>
              <a:t>                 </a:t>
            </a:r>
            <a:r>
              <a:rPr lang="de-DE" sz="1800">
                <a:solidFill>
                  <a:srgbClr val="006400"/>
                </a:solidFill>
              </a:rPr>
              <a:t># net share</a:t>
            </a:r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0000FF"/>
                </a:solidFill>
              </a:rPr>
              <a:t>New-SmbShare</a:t>
            </a:r>
            <a:r>
              <a:rPr lang="de-DE" sz="1800">
                <a:solidFill>
                  <a:prstClr val="black"/>
                </a:solidFill>
              </a:rPr>
              <a:t> </a:t>
            </a:r>
          </a:p>
          <a:p>
            <a:r>
              <a:rPr lang="de-DE" sz="1800">
                <a:solidFill>
                  <a:srgbClr val="0000FF"/>
                </a:solidFill>
              </a:rPr>
              <a:t>Set-SmbShare</a:t>
            </a:r>
            <a:r>
              <a:rPr lang="de-DE" sz="1800">
                <a:solidFill>
                  <a:prstClr val="black"/>
                </a:solidFill>
              </a:rPr>
              <a:t> </a:t>
            </a:r>
          </a:p>
          <a:p>
            <a:r>
              <a:rPr lang="de-DE" sz="1800">
                <a:solidFill>
                  <a:srgbClr val="0000FF"/>
                </a:solidFill>
              </a:rPr>
              <a:t>Remove-SmbShare</a:t>
            </a:r>
          </a:p>
          <a:p>
            <a:endParaRPr lang="de-DE" sz="4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0000FF"/>
                </a:solidFill>
              </a:rPr>
              <a:t>Get-SmbOpenFile</a:t>
            </a:r>
            <a:r>
              <a:rPr lang="de-DE" sz="1800">
                <a:solidFill>
                  <a:prstClr val="black"/>
                </a:solidFill>
              </a:rPr>
              <a:t>              </a:t>
            </a:r>
            <a:r>
              <a:rPr lang="de-DE" sz="1800">
                <a:solidFill>
                  <a:srgbClr val="006400"/>
                </a:solidFill>
              </a:rPr>
              <a:t># net file ...</a:t>
            </a:r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0000FF"/>
                </a:solidFill>
              </a:rPr>
              <a:t>Close-SmbOpenFile</a:t>
            </a:r>
          </a:p>
          <a:p>
            <a:endParaRPr lang="de-DE" sz="4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0000FF"/>
                </a:solidFill>
              </a:rPr>
              <a:t>Get-SmbSession</a:t>
            </a:r>
            <a:r>
              <a:rPr lang="de-DE" sz="1800">
                <a:solidFill>
                  <a:prstClr val="black"/>
                </a:solidFill>
              </a:rPr>
              <a:t>               </a:t>
            </a:r>
            <a:r>
              <a:rPr lang="de-DE" sz="1800">
                <a:solidFill>
                  <a:srgbClr val="006400"/>
                </a:solidFill>
              </a:rPr>
              <a:t># net session ...</a:t>
            </a:r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0000FF"/>
                </a:solidFill>
              </a:rPr>
              <a:t>Close-SmbSession</a:t>
            </a:r>
          </a:p>
          <a:p>
            <a:endParaRPr lang="de-DE" sz="4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0000FF"/>
                </a:solidFill>
              </a:rPr>
              <a:t>Get-SmbMapping</a:t>
            </a:r>
            <a:r>
              <a:rPr lang="de-DE" sz="1800">
                <a:solidFill>
                  <a:prstClr val="black"/>
                </a:solidFill>
              </a:rPr>
              <a:t>         	     </a:t>
            </a:r>
            <a:r>
              <a:rPr lang="de-DE" sz="1800">
                <a:solidFill>
                  <a:srgbClr val="006400"/>
                </a:solidFill>
              </a:rPr>
              <a:t># net use ...</a:t>
            </a:r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0000FF"/>
                </a:solidFill>
              </a:rPr>
              <a:t>New-SmbMapping</a:t>
            </a:r>
            <a:r>
              <a:rPr lang="de-DE" sz="1800">
                <a:solidFill>
                  <a:prstClr val="black"/>
                </a:solidFill>
              </a:rPr>
              <a:t> </a:t>
            </a:r>
          </a:p>
          <a:p>
            <a:r>
              <a:rPr lang="de-DE" sz="1800">
                <a:solidFill>
                  <a:srgbClr val="0000FF"/>
                </a:solidFill>
              </a:rPr>
              <a:t>Remove-SmbMapping</a:t>
            </a:r>
          </a:p>
          <a:p>
            <a:endParaRPr lang="de-DE" sz="4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0000FF"/>
                </a:solidFill>
              </a:rPr>
              <a:t>Get-SmbServerConfiguration</a:t>
            </a:r>
            <a:r>
              <a:rPr lang="de-DE" sz="1800">
                <a:solidFill>
                  <a:prstClr val="black"/>
                </a:solidFill>
              </a:rPr>
              <a:t>   </a:t>
            </a:r>
            <a:r>
              <a:rPr lang="de-DE" sz="1800">
                <a:solidFill>
                  <a:srgbClr val="006400"/>
                </a:solidFill>
              </a:rPr>
              <a:t># net config ...</a:t>
            </a:r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0000FF"/>
                </a:solidFill>
              </a:rPr>
              <a:t>Set-SmbServerConfiguration</a:t>
            </a:r>
            <a:r>
              <a:rPr lang="de-DE" sz="1800">
                <a:solidFill>
                  <a:prstClr val="black"/>
                </a:solidFill>
              </a:rPr>
              <a:t> </a:t>
            </a:r>
          </a:p>
          <a:p>
            <a:r>
              <a:rPr lang="de-DE" sz="1800">
                <a:solidFill>
                  <a:srgbClr val="0000FF"/>
                </a:solidFill>
              </a:rPr>
              <a:t>Get-SmbClientConfiguration</a:t>
            </a:r>
            <a:r>
              <a:rPr lang="de-DE" sz="1800">
                <a:solidFill>
                  <a:prstClr val="black"/>
                </a:solidFill>
              </a:rPr>
              <a:t> </a:t>
            </a:r>
          </a:p>
          <a:p>
            <a:r>
              <a:rPr lang="de-DE" sz="1800">
                <a:solidFill>
                  <a:srgbClr val="0000FF"/>
                </a:solidFill>
              </a:rPr>
              <a:t>Set-SmbClientConfiguration</a:t>
            </a:r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prstClr val="black"/>
                </a:solidFill>
              </a:rPr>
              <a:t> </a:t>
            </a:r>
          </a:p>
          <a:p>
            <a:endParaRPr lang="de-DE" sz="180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196752"/>
            <a:ext cx="2620543" cy="345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 Jekyll and Mr Hyde</a:t>
            </a:r>
            <a:endParaRPr lang="de-DE"/>
          </a:p>
        </p:txBody>
      </p:sp>
      <p:pic>
        <p:nvPicPr>
          <p:cNvPr id="2052" name="Picture 4" descr="https://d262ilb51hltx0.cloudfront.net/max/800/1*Kf497eBBikYQSwm3o97-V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0159476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98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006400"/>
                </a:solidFill>
              </a:rPr>
              <a:t>## Credit to Trevor Jones: The "power ping"</a:t>
            </a:r>
          </a:p>
          <a:p>
            <a:endParaRPr lang="en-US" sz="1800">
              <a:solidFill>
                <a:srgbClr val="006400"/>
              </a:solidFill>
            </a:endParaRPr>
          </a:p>
          <a:p>
            <a:r>
              <a:rPr lang="en-US" sz="1800">
                <a:solidFill>
                  <a:srgbClr val="006400"/>
                </a:solidFill>
              </a:rPr>
              <a:t># A: Build the class</a:t>
            </a:r>
          </a:p>
          <a:p>
            <a:r>
              <a:rPr lang="de-DE" sz="1800">
                <a:solidFill>
                  <a:srgbClr val="00008B"/>
                </a:solidFill>
              </a:rPr>
              <a:t>class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008080"/>
                </a:solidFill>
              </a:rPr>
              <a:t>Ping</a:t>
            </a:r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prstClr val="black"/>
                </a:solidFill>
              </a:rPr>
              <a:t>  {</a:t>
            </a:r>
            <a:r>
              <a:rPr lang="en-US" sz="1800">
                <a:solidFill>
                  <a:srgbClr val="006400"/>
                </a:solidFill>
              </a:rPr>
              <a:t>	</a:t>
            </a:r>
          </a:p>
          <a:p>
            <a:r>
              <a:rPr lang="en-US" sz="1800">
                <a:solidFill>
                  <a:srgbClr val="006400"/>
                </a:solidFill>
              </a:rPr>
              <a:t>    # Magic goes here!</a:t>
            </a:r>
          </a:p>
          <a:p>
            <a:r>
              <a:rPr lang="en-US" sz="1800">
                <a:solidFill>
                  <a:srgbClr val="006400"/>
                </a:solidFill>
              </a:rPr>
              <a:t>  </a:t>
            </a:r>
            <a:r>
              <a:rPr lang="de-DE" sz="1800">
                <a:solidFill>
                  <a:prstClr val="black"/>
                </a:solidFill>
              </a:rPr>
              <a:t>}</a:t>
            </a:r>
            <a:endParaRPr lang="en-US" sz="1800">
              <a:solidFill>
                <a:srgbClr val="006400"/>
              </a:solidFill>
            </a:endParaRPr>
          </a:p>
          <a:p>
            <a:endParaRPr lang="de-DE" sz="1800">
              <a:solidFill>
                <a:srgbClr val="006400"/>
              </a:solidFill>
            </a:endParaRPr>
          </a:p>
          <a:p>
            <a:r>
              <a:rPr lang="de-DE" sz="1800">
                <a:solidFill>
                  <a:srgbClr val="006400"/>
                </a:solidFill>
              </a:rPr>
              <a:t># B: Scan the subnet</a:t>
            </a:r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FF4500"/>
                </a:solidFill>
              </a:rPr>
              <a:t>$ips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A9A9A9"/>
                </a:solidFill>
              </a:rPr>
              <a:t>=</a:t>
            </a:r>
            <a:r>
              <a:rPr lang="de-DE" sz="1800">
                <a:solidFill>
                  <a:prstClr val="black"/>
                </a:solidFill>
              </a:rPr>
              <a:t> @()</a:t>
            </a:r>
          </a:p>
          <a:p>
            <a:r>
              <a:rPr lang="de-DE" sz="1800">
                <a:solidFill>
                  <a:srgbClr val="800080"/>
                </a:solidFill>
              </a:rPr>
              <a:t>1</a:t>
            </a:r>
            <a:r>
              <a:rPr lang="de-DE" sz="1800">
                <a:solidFill>
                  <a:srgbClr val="A9A9A9"/>
                </a:solidFill>
              </a:rPr>
              <a:t>..</a:t>
            </a:r>
            <a:r>
              <a:rPr lang="de-DE" sz="1800">
                <a:solidFill>
                  <a:srgbClr val="800080"/>
                </a:solidFill>
              </a:rPr>
              <a:t>254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A9A9A9"/>
                </a:solidFill>
              </a:rPr>
              <a:t>|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0000FF"/>
                </a:solidFill>
              </a:rPr>
              <a:t>%</a:t>
            </a:r>
            <a:r>
              <a:rPr lang="de-DE" sz="1800">
                <a:solidFill>
                  <a:prstClr val="black"/>
                </a:solidFill>
              </a:rPr>
              <a:t> {</a:t>
            </a:r>
            <a:r>
              <a:rPr lang="de-DE" sz="1800">
                <a:solidFill>
                  <a:srgbClr val="FF4500"/>
                </a:solidFill>
              </a:rPr>
              <a:t>$ips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A9A9A9"/>
                </a:solidFill>
              </a:rPr>
              <a:t>+=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B0000"/>
                </a:solidFill>
              </a:rPr>
              <a:t>'192.168.0.'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A9A9A9"/>
                </a:solidFill>
              </a:rPr>
              <a:t>+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FF4500"/>
                </a:solidFill>
              </a:rPr>
              <a:t>$_</a:t>
            </a:r>
            <a:r>
              <a:rPr lang="de-DE" sz="1800">
                <a:solidFill>
                  <a:prstClr val="black"/>
                </a:solidFill>
              </a:rPr>
              <a:t> }</a:t>
            </a:r>
          </a:p>
          <a:p>
            <a:r>
              <a:rPr lang="de-DE" sz="1800">
                <a:solidFill>
                  <a:srgbClr val="A9A9A9"/>
                </a:solidFill>
              </a:rPr>
              <a:t>[</a:t>
            </a:r>
            <a:r>
              <a:rPr lang="de-DE" sz="1800">
                <a:solidFill>
                  <a:srgbClr val="008080"/>
                </a:solidFill>
              </a:rPr>
              <a:t>ping</a:t>
            </a:r>
            <a:r>
              <a:rPr lang="de-DE" sz="1800">
                <a:solidFill>
                  <a:srgbClr val="A9A9A9"/>
                </a:solidFill>
              </a:rPr>
              <a:t>]</a:t>
            </a:r>
            <a:r>
              <a:rPr lang="de-DE" sz="1800">
                <a:solidFill>
                  <a:srgbClr val="FF4500"/>
                </a:solidFill>
              </a:rPr>
              <a:t>$test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A9A9A9"/>
                </a:solidFill>
              </a:rPr>
              <a:t>=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FF4500"/>
                </a:solidFill>
              </a:rPr>
              <a:t>$ips</a:t>
            </a:r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FF4500"/>
                </a:solidFill>
              </a:rPr>
              <a:t>$test</a:t>
            </a:r>
            <a:r>
              <a:rPr lang="de-DE" sz="1800">
                <a:solidFill>
                  <a:srgbClr val="A9A9A9"/>
                </a:solidFill>
              </a:rPr>
              <a:t>.</a:t>
            </a:r>
            <a:r>
              <a:rPr lang="de-DE" sz="1800">
                <a:solidFill>
                  <a:prstClr val="black"/>
                </a:solidFill>
              </a:rPr>
              <a:t>online </a:t>
            </a:r>
          </a:p>
          <a:p>
            <a:endParaRPr lang="de-DE" sz="180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2071645">
            <a:off x="5343041" y="2253167"/>
            <a:ext cx="3329191" cy="1214438"/>
          </a:xfrm>
          <a:prstGeom prst="roundRect">
            <a:avLst>
              <a:gd name="adj" fmla="val 16667"/>
            </a:avLst>
          </a:prstGeom>
          <a:noFill/>
          <a:ln w="1524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6600" b="1">
                <a:solidFill>
                  <a:srgbClr val="990033"/>
                </a:solidFill>
                <a:latin typeface="Calibri" panose="020F0502020204030204" pitchFamily="34" charset="0"/>
              </a:rPr>
              <a:t>Highlight</a:t>
            </a:r>
          </a:p>
        </p:txBody>
      </p:sp>
      <p:pic>
        <p:nvPicPr>
          <p:cNvPr id="6" name="Picture 7" descr="stamp-effect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482">
            <a:off x="5189639" y="2175384"/>
            <a:ext cx="3515314" cy="172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7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0000FF"/>
                </a:solidFill>
                <a:latin typeface="Consolas" panose="020B0609020204030204" pitchFamily="49" charset="0"/>
              </a:rPr>
              <a:t>Get-WindowsOptionalFeature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000080"/>
                </a:solidFill>
                <a:latin typeface="Consolas" panose="020B0609020204030204" pitchFamily="49" charset="0"/>
              </a:rPr>
              <a:t>-Online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000080"/>
                </a:solidFill>
                <a:latin typeface="Consolas" panose="020B0609020204030204" pitchFamily="49" charset="0"/>
              </a:rPr>
              <a:t>-FeatureName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8A2BE2"/>
                </a:solidFill>
                <a:latin typeface="Consolas" panose="020B0609020204030204" pitchFamily="49" charset="0"/>
              </a:rPr>
              <a:t>*linux*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|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de-DE">
                <a:solidFill>
                  <a:srgbClr val="0000FF"/>
                </a:solidFill>
                <a:latin typeface="Consolas" panose="020B0609020204030204" pitchFamily="49" charset="0"/>
              </a:rPr>
              <a:t>Enable-WindowsOptionalFeature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000080"/>
                </a:solidFill>
                <a:latin typeface="Consolas" panose="020B0609020204030204" pitchFamily="49" charset="0"/>
              </a:rPr>
              <a:t>-Online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44824"/>
            <a:ext cx="6792273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44616"/>
          </a:xfrm>
        </p:spPr>
        <p:txBody>
          <a:bodyPr/>
          <a:lstStyle/>
          <a:p>
            <a:r>
              <a:rPr lang="de-DE"/>
              <a:t> </a:t>
            </a:r>
            <a:r>
              <a:rPr lang="de-DE">
                <a:solidFill>
                  <a:srgbClr val="0000FF"/>
                </a:solidFill>
              </a:rPr>
              <a:t>Show-WindowsDeveloperLicenseRegistration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b="3184"/>
          <a:stretch/>
        </p:blipFill>
        <p:spPr>
          <a:xfrm>
            <a:off x="196758" y="1556792"/>
            <a:ext cx="6486525" cy="338437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072020"/>
            <a:ext cx="6477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7101408"/>
            <a:ext cx="7449590" cy="330563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60648"/>
            <a:ext cx="9621593" cy="388674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2645593"/>
            <a:ext cx="9612066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2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1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SSH.NET {sshnet.codeplex.com}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23" y="1700808"/>
            <a:ext cx="8470153" cy="396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544616"/>
          </a:xfrm>
        </p:spPr>
        <p:txBody>
          <a:bodyPr>
            <a:noAutofit/>
          </a:bodyPr>
          <a:lstStyle/>
          <a:p>
            <a:r>
              <a:rPr lang="en-US" sz="2400"/>
              <a:t> </a:t>
            </a:r>
            <a:r>
              <a:rPr lang="de-DE" sz="2400"/>
              <a:t>  </a:t>
            </a:r>
            <a:r>
              <a:rPr lang="de-DE" sz="2400">
                <a:solidFill>
                  <a:srgbClr val="006400"/>
                </a:solidFill>
              </a:rPr>
              <a:t># about_me </a:t>
            </a:r>
            <a:endParaRPr lang="de-DE" sz="2400">
              <a:solidFill>
                <a:srgbClr val="FF4500"/>
              </a:solidFill>
            </a:endParaRPr>
          </a:p>
          <a:p>
            <a:pPr marL="457200" lvl="1" indent="0">
              <a:buNone/>
            </a:pPr>
            <a:endParaRPr lang="de-DE" sz="1200">
              <a:solidFill>
                <a:srgbClr val="FF4500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srgbClr val="FF4500"/>
                </a:solidFill>
              </a:rPr>
              <a:t>$speaker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@{ </a:t>
            </a: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name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srgbClr val="8B0000"/>
                </a:solidFill>
              </a:rPr>
              <a:t>'Thorsten Butz'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jobrole </a:t>
            </a:r>
            <a:r>
              <a:rPr lang="de-DE" sz="2400">
                <a:solidFill>
                  <a:srgbClr val="A9A9A9"/>
                </a:solidFill>
              </a:rPr>
              <a:t>= </a:t>
            </a:r>
            <a:r>
              <a:rPr lang="de-DE" sz="2400">
                <a:solidFill>
                  <a:srgbClr val="8B0000"/>
                </a:solidFill>
              </a:rPr>
              <a:t>'Trainer'</a:t>
            </a:r>
            <a:r>
              <a:rPr lang="de-DE" sz="2400">
                <a:solidFill>
                  <a:srgbClr val="A9A9A9"/>
                </a:solidFill>
              </a:rPr>
              <a:t>,</a:t>
            </a:r>
            <a:r>
              <a:rPr lang="de-DE" sz="2400">
                <a:solidFill>
                  <a:srgbClr val="8B0000"/>
                </a:solidFill>
              </a:rPr>
              <a:t>'Consultant'</a:t>
            </a:r>
            <a:r>
              <a:rPr lang="de-DE" sz="2400">
                <a:solidFill>
                  <a:srgbClr val="A9A9A9"/>
                </a:solidFill>
              </a:rPr>
              <a:t>,</a:t>
            </a:r>
            <a:r>
              <a:rPr lang="de-DE" sz="2400">
                <a:solidFill>
                  <a:srgbClr val="8B0000"/>
                </a:solidFill>
              </a:rPr>
              <a:t>'Author'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certification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8B0000"/>
                </a:solidFill>
              </a:rPr>
              <a:t>'MC*'</a:t>
            </a:r>
            <a:r>
              <a:rPr lang="de-DE" sz="2400">
                <a:solidFill>
                  <a:srgbClr val="A9A9A9"/>
                </a:solidFill>
              </a:rPr>
              <a:t>,</a:t>
            </a:r>
            <a:r>
              <a:rPr lang="de-DE" sz="2400">
                <a:solidFill>
                  <a:srgbClr val="8B0000"/>
                </a:solidFill>
              </a:rPr>
              <a:t>'LPIC-2'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   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@thorstenbutz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   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gplus.to/thorstenbutz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   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facebook.com/thbutz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   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thorsten-butz.de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   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slidingwindows.de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}</a:t>
            </a: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</a:t>
            </a:r>
            <a:endParaRPr lang="de-DE" sz="2400" dirty="0"/>
          </a:p>
        </p:txBody>
      </p:sp>
      <p:pic>
        <p:nvPicPr>
          <p:cNvPr id="4" name="Picture 4" descr="Folge mir auf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81" y="3573016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Desktop\gpl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81" y="4005064"/>
            <a:ext cx="3429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encrypted-tbn3.gstatic.com/images?q=tbn:ANd9GcS_1kMMrclsyfhU2THXnguNPE23pLxJEBFfBr4BJPMcCVcJXjLla-BRt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13" y="4869160"/>
            <a:ext cx="397689" cy="3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de/thumb/8/8b/Apple_Podcast_logo.svg/800px-Apple_Podcast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81" y="5301208"/>
            <a:ext cx="393423" cy="3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aqibsomal.com/wp-content/uploads/2015/10/faceboo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81" y="4437112"/>
            <a:ext cx="360554" cy="3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692696"/>
            <a:ext cx="8694737" cy="44271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/>
              <a:t>"PoSh-SSH" by Carlos Perez</a:t>
            </a:r>
            <a:br>
              <a:rPr lang="en-US"/>
            </a:br>
            <a:r>
              <a:rPr lang="en-US" sz="1800"/>
              <a:t>https://github.com/darkoperator/Posh-SSH</a:t>
            </a:r>
            <a:br>
              <a:rPr lang="en-US"/>
            </a:br>
            <a:br>
              <a:rPr lang="en-US"/>
            </a:br>
            <a:endParaRPr lang="en-US"/>
          </a:p>
          <a:p>
            <a:pPr>
              <a:lnSpc>
                <a:spcPct val="150000"/>
              </a:lnSpc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72816"/>
            <a:ext cx="63627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46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Requires -Version 3.0</a:t>
            </a:r>
          </a:p>
          <a:p>
            <a:r>
              <a:rPr lang="en-US"/>
              <a:t>PoSh module written in C#</a:t>
            </a:r>
          </a:p>
          <a:p>
            <a:r>
              <a:rPr lang="en-US"/>
              <a:t>Open source</a:t>
            </a:r>
          </a:p>
          <a:p>
            <a:endParaRPr lang="en-US"/>
          </a:p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79" y="3091443"/>
            <a:ext cx="8772525" cy="269557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71475" y="620688"/>
            <a:ext cx="4553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effectLst/>
              </a:rPr>
              <a:t>PoSh-SSH (by Carloz Perez)</a:t>
            </a:r>
          </a:p>
        </p:txBody>
      </p:sp>
    </p:spTree>
    <p:extLst>
      <p:ext uri="{BB962C8B-B14F-4D97-AF65-F5344CB8AC3E}">
        <p14:creationId xmlns:p14="http://schemas.microsoft.com/office/powerpoint/2010/main" val="530842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83822" y="476672"/>
            <a:ext cx="7886700" cy="1080866"/>
          </a:xfrm>
        </p:spPr>
        <p:txBody>
          <a:bodyPr>
            <a:norm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Demo 2: PoSh-SSH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Installation</a:t>
            </a:r>
            <a:endParaRPr lang="de-DE" sz="1600" b="1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2" y="1557538"/>
            <a:ext cx="8776356" cy="207709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b="30309"/>
          <a:stretch/>
        </p:blipFill>
        <p:spPr>
          <a:xfrm>
            <a:off x="183822" y="3814217"/>
            <a:ext cx="638264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05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8020" y="476672"/>
            <a:ext cx="8815980" cy="57510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>
                <a:cs typeface="Consolas" panose="020B0609020204030204" pitchFamily="49" charset="0"/>
              </a:rPr>
              <a:t># Define variables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>
                <a:cs typeface="Consolas" panose="020B0609020204030204" pitchFamily="49" charset="0"/>
              </a:rPr>
              <a:t>$vm = 'linux-vm.contoso.com'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>
                <a:cs typeface="Consolas" panose="020B0609020204030204" pitchFamily="49" charset="0"/>
              </a:rPr>
              <a:t>$user = 'root'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>
                <a:cs typeface="Consolas" panose="020B0609020204030204" pitchFamily="49" charset="0"/>
              </a:rPr>
              <a:t>$password = ConvertTo-SecureString -String 'Pa$$w0rd' -AsPlainText –Force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>
                <a:cs typeface="Consolas" panose="020B0609020204030204" pitchFamily="49" charset="0"/>
              </a:rPr>
              <a:t>$cred = New-Object System.Management.Automation.PSCredential($user, $password)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800" b="1">
                <a:cs typeface="Consolas" panose="020B0609020204030204" pitchFamily="49" charset="0"/>
              </a:rPr>
              <a:t># Test SSH port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>
                <a:cs typeface="Consolas" panose="020B0609020204030204" pitchFamily="49" charset="0"/>
              </a:rPr>
              <a:t>Test-NetConnection -ComputerName $vm -Port 22 -InformationLevel Quiet 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800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800" b="1">
                <a:cs typeface="Consolas" panose="020B0609020204030204" pitchFamily="49" charset="0"/>
              </a:rPr>
              <a:t># Initiate session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>
                <a:cs typeface="Consolas" panose="020B0609020204030204" pitchFamily="49" charset="0"/>
              </a:rPr>
              <a:t>$sshSession = New-SSHSession -ComputerName $vm -Credential $cred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>
                <a:cs typeface="Consolas" panose="020B0609020204030204" pitchFamily="49" charset="0"/>
              </a:rPr>
              <a:t># Remote command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>
                <a:cs typeface="Consolas" panose="020B0609020204030204" pitchFamily="49" charset="0"/>
              </a:rPr>
              <a:t>Get-SSHSession # Mind the SessionID, pipelining not supported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>
                <a:cs typeface="Consolas" panose="020B0609020204030204" pitchFamily="49" charset="0"/>
              </a:rPr>
              <a:t>Invoke-SSHCommand -Index 0 -Command 'uname -a'</a:t>
            </a:r>
          </a:p>
        </p:txBody>
      </p:sp>
    </p:spTree>
    <p:extLst>
      <p:ext uri="{BB962C8B-B14F-4D97-AF65-F5344CB8AC3E}">
        <p14:creationId xmlns:p14="http://schemas.microsoft.com/office/powerpoint/2010/main" val="3658314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07504" y="381124"/>
            <a:ext cx="8882062" cy="60118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de-DE" sz="1800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800" b="1">
                <a:cs typeface="Consolas" panose="020B0609020204030204" pitchFamily="49" charset="0"/>
              </a:rPr>
              <a:t># Remote command, reloaded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>
                <a:cs typeface="Consolas" panose="020B0609020204030204" pitchFamily="49" charset="0"/>
              </a:rPr>
              <a:t>(Invoke-SSHCommand -SessionId $sshSession.SessionId `</a:t>
            </a:r>
            <a:br>
              <a:rPr lang="de-DE" sz="1800">
                <a:cs typeface="Consolas" panose="020B0609020204030204" pitchFamily="49" charset="0"/>
              </a:rPr>
            </a:br>
            <a:r>
              <a:rPr lang="de-DE" sz="1800">
                <a:cs typeface="Consolas" panose="020B0609020204030204" pitchFamily="49" charset="0"/>
              </a:rPr>
              <a:t>  -Command 'uname -a').output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800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800">
                <a:cs typeface="Consolas" panose="020B0609020204030204" pitchFamily="49" charset="0"/>
              </a:rPr>
              <a:t>$linuxCommand = `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>
                <a:cs typeface="Consolas" panose="020B0609020204030204" pitchFamily="49" charset="0"/>
              </a:rPr>
              <a:t>  'uname -a; lsb_release -a;  cat /proc/cpuinfo | grep "model name" | uniq'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de-DE" sz="1800">
                <a:cs typeface="Consolas" panose="020B0609020204030204" pitchFamily="49" charset="0"/>
              </a:rPr>
            </a:br>
            <a:r>
              <a:rPr lang="de-DE" sz="1800">
                <a:cs typeface="Consolas" panose="020B0609020204030204" pitchFamily="49" charset="0"/>
              </a:rPr>
              <a:t>(Invoke-SSHCommand -SessionId $sshSession.SessionId  `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>
                <a:cs typeface="Consolas" panose="020B0609020204030204" pitchFamily="49" charset="0"/>
              </a:rPr>
              <a:t>  -Command $linuxCommand).output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800" b="1">
                <a:cs typeface="Consolas" panose="020B0609020204030204" pitchFamily="49" charset="0"/>
              </a:rPr>
              <a:t># Close session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>
                <a:cs typeface="Consolas" panose="020B0609020204030204" pitchFamily="49" charset="0"/>
              </a:rPr>
              <a:t>Get-SSHSession | Remove-SSHSession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800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800">
              <a:cs typeface="Consolas" panose="020B0609020204030204" pitchFamily="49" charset="0"/>
            </a:endParaRPr>
          </a:p>
          <a:p>
            <a:endParaRPr lang="de-DE" sz="18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861048"/>
            <a:ext cx="8619125" cy="1339832"/>
          </a:xfrm>
          <a:prstGeom prst="rect">
            <a:avLst/>
          </a:prstGeom>
          <a:solidFill>
            <a:srgbClr val="FF3300"/>
          </a:solidFill>
        </p:spPr>
      </p:pic>
      <p:sp>
        <p:nvSpPr>
          <p:cNvPr id="2" name="Rechteck 1"/>
          <p:cNvSpPr/>
          <p:nvPr/>
        </p:nvSpPr>
        <p:spPr bwMode="auto">
          <a:xfrm>
            <a:off x="0" y="3666868"/>
            <a:ext cx="9144000" cy="1728192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58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4294967295"/>
          </p:nvPr>
        </p:nvSpPr>
        <p:spPr>
          <a:xfrm>
            <a:off x="368300" y="279400"/>
            <a:ext cx="7886700" cy="59737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de-DE" sz="1800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800" b="1">
                <a:cs typeface="Consolas" panose="020B0609020204030204" pitchFamily="49" charset="0"/>
              </a:rPr>
              <a:t># Download single file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>
                <a:cs typeface="Consolas" panose="020B0609020204030204" pitchFamily="49" charset="0"/>
              </a:rPr>
              <a:t>$configFullName = '/etc/network/interfaces'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>
                <a:cs typeface="Consolas" panose="020B0609020204030204" pitchFamily="49" charset="0"/>
              </a:rPr>
              <a:t>$configFileName =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>
                <a:cs typeface="Consolas" panose="020B0609020204030204" pitchFamily="49" charset="0"/>
              </a:rPr>
              <a:t>  $configFullName.split("/")[$configFullName.split("/").count-1]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800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800">
                <a:cs typeface="Consolas" panose="020B0609020204030204" pitchFamily="49" charset="0"/>
              </a:rPr>
              <a:t>Get-SCPFile -ComputerName $vm -Credential $cred `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>
                <a:cs typeface="Consolas" panose="020B0609020204030204" pitchFamily="49" charset="0"/>
              </a:rPr>
              <a:t>  -LocalFile $configFileName -RemoteFile $configFullName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>
                <a:cs typeface="Consolas" panose="020B0609020204030204" pitchFamily="49" charset="0"/>
              </a:rPr>
              <a:t>Get-Content $configFileName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800" b="1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800" b="1">
                <a:cs typeface="Consolas" panose="020B0609020204030204" pitchFamily="49" charset="0"/>
              </a:rPr>
              <a:t># Download directory (recursive)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>
                <a:cs typeface="Consolas" panose="020B0609020204030204" pitchFamily="49" charset="0"/>
              </a:rPr>
              <a:t>Get-SCPFolder -ComputerName $vm -Credential $cred `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>
                <a:cs typeface="Consolas" panose="020B0609020204030204" pitchFamily="49" charset="0"/>
              </a:rPr>
              <a:t>  -RemoteFolder '/etc/ssh' -LocalFolder 'c:\download'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800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800">
              <a:cs typeface="Consolas" panose="020B0609020204030204" pitchFamily="49" charset="0"/>
            </a:endParaRPr>
          </a:p>
          <a:p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4144814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628801"/>
            <a:ext cx="7772400" cy="3744416"/>
          </a:xfrm>
        </p:spPr>
        <p:txBody>
          <a:bodyPr/>
          <a:lstStyle/>
          <a:p>
            <a:r>
              <a:rPr lang="de-DE" sz="6000" err="1"/>
              <a:t>Questions</a:t>
            </a:r>
            <a:r>
              <a:rPr lang="de-DE" sz="6000"/>
              <a:t>?</a:t>
            </a:r>
            <a:br>
              <a:rPr lang="de-DE" sz="6000"/>
            </a:b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07504" y="5877272"/>
            <a:ext cx="4175448" cy="730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3200" b="1">
                <a:solidFill>
                  <a:schemeClr val="bg1">
                    <a:lumMod val="85000"/>
                    <a:alpha val="32000"/>
                  </a:schemeClr>
                </a:solidFill>
                <a:effectLst/>
                <a:latin typeface="Ubuntu Mono" panose="020B0509030602030204" pitchFamily="49" charset="0"/>
              </a:rPr>
              <a:t>@thorstenbutz</a:t>
            </a:r>
          </a:p>
        </p:txBody>
      </p:sp>
    </p:spTree>
    <p:extLst>
      <p:ext uri="{BB962C8B-B14F-4D97-AF65-F5344CB8AC3E}">
        <p14:creationId xmlns:p14="http://schemas.microsoft.com/office/powerpoint/2010/main" val="41844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628801"/>
            <a:ext cx="7772400" cy="3744416"/>
          </a:xfrm>
        </p:spPr>
        <p:txBody>
          <a:bodyPr/>
          <a:lstStyle/>
          <a:p>
            <a:r>
              <a:rPr lang="de-DE" sz="6000"/>
              <a:t>Thank you!</a:t>
            </a:r>
            <a:br>
              <a:rPr lang="de-DE" sz="6000"/>
            </a:b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07504" y="5805264"/>
            <a:ext cx="4175448" cy="730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3200" b="1">
                <a:solidFill>
                  <a:schemeClr val="bg1">
                    <a:lumMod val="85000"/>
                    <a:alpha val="32000"/>
                  </a:schemeClr>
                </a:solidFill>
                <a:effectLst/>
                <a:latin typeface="Ubuntu Mono" panose="020B0509030602030204" pitchFamily="49" charset="0"/>
              </a:rPr>
              <a:t>@thorstenbutz</a:t>
            </a:r>
          </a:p>
        </p:txBody>
      </p:sp>
    </p:spTree>
    <p:extLst>
      <p:ext uri="{BB962C8B-B14F-4D97-AF65-F5344CB8AC3E}">
        <p14:creationId xmlns:p14="http://schemas.microsoft.com/office/powerpoint/2010/main" val="38414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Networking with PoSh</a:t>
            </a:r>
          </a:p>
          <a:p>
            <a:pPr lvl="1"/>
            <a:r>
              <a:rPr lang="en-US"/>
              <a:t>Why? </a:t>
            </a:r>
          </a:p>
          <a:p>
            <a:pPr lvl="1"/>
            <a:r>
              <a:rPr lang="en-US"/>
              <a:t>Why not? </a:t>
            </a:r>
          </a:p>
          <a:p>
            <a:r>
              <a:rPr lang="en-US"/>
              <a:t>Basics</a:t>
            </a:r>
          </a:p>
          <a:p>
            <a:r>
              <a:rPr lang="en-US"/>
              <a:t>Testing network connectivity with Cmdlets</a:t>
            </a:r>
          </a:p>
          <a:p>
            <a:pPr lvl="1"/>
            <a:r>
              <a:rPr lang="en-US"/>
              <a:t>Depeche mode: classes, multithreading</a:t>
            </a:r>
          </a:p>
          <a:p>
            <a:r>
              <a:rPr lang="en-US"/>
              <a:t>Sneak peak: </a:t>
            </a:r>
          </a:p>
          <a:p>
            <a:pPr lvl="1"/>
            <a:r>
              <a:rPr lang="en-US"/>
              <a:t>SSH@PoSh</a:t>
            </a:r>
            <a:endParaRPr lang="en-US" i="1"/>
          </a:p>
          <a:p>
            <a:pPr lvl="1"/>
            <a:r>
              <a:rPr lang="en-US"/>
              <a:t>Windows Subsystem for Linux</a:t>
            </a:r>
          </a:p>
          <a:p>
            <a:endParaRPr lang="en-US"/>
          </a:p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6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 other (or superior) option</a:t>
            </a:r>
          </a:p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(Custom) Objects</a:t>
            </a:r>
          </a:p>
          <a:p>
            <a:r>
              <a:rPr lang="en-US"/>
              <a:t>Remoting</a:t>
            </a:r>
          </a:p>
          <a:p>
            <a:r>
              <a:rPr lang="en-US"/>
              <a:t>Multithreading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PoSh?  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b="26161"/>
          <a:stretch/>
        </p:blipFill>
        <p:spPr>
          <a:xfrm>
            <a:off x="323528" y="2564904"/>
            <a:ext cx="865755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Ugly and irritating: lots of CDXML code</a:t>
            </a:r>
          </a:p>
          <a:p>
            <a:r>
              <a:rPr lang="en-US"/>
              <a:t>Lack of functionality/performance </a:t>
            </a:r>
          </a:p>
          <a:p>
            <a:r>
              <a:rPr lang="en-US"/>
              <a:t>Inconsistency </a:t>
            </a:r>
          </a:p>
          <a:p>
            <a:r>
              <a:rPr lang="en-US"/>
              <a:t>Superior "legacy" apps: </a:t>
            </a:r>
          </a:p>
          <a:p>
            <a:endParaRPr lang="en-US"/>
          </a:p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not? </a:t>
            </a: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b="21439"/>
          <a:stretch/>
        </p:blipFill>
        <p:spPr>
          <a:xfrm>
            <a:off x="412552" y="4055865"/>
            <a:ext cx="842127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6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5688632"/>
          </a:xfrm>
        </p:spPr>
        <p:txBody>
          <a:bodyPr>
            <a:noAutofit/>
          </a:bodyPr>
          <a:lstStyle/>
          <a:p>
            <a:r>
              <a:rPr lang="de-DE" sz="1800">
                <a:solidFill>
                  <a:srgbClr val="006400"/>
                </a:solidFill>
              </a:rPr>
              <a:t>## </a:t>
            </a:r>
            <a:r>
              <a:rPr lang="en-US" sz="1800">
                <a:solidFill>
                  <a:srgbClr val="006400"/>
                </a:solidFill>
              </a:rPr>
              <a:t>Basics: the (W)MI classes</a:t>
            </a:r>
            <a:endParaRPr lang="de-DE" sz="1800">
              <a:solidFill>
                <a:srgbClr val="006400"/>
              </a:solidFill>
            </a:endParaRPr>
          </a:p>
          <a:p>
            <a:endParaRPr lang="de-DE" sz="1800">
              <a:solidFill>
                <a:srgbClr val="006400"/>
              </a:solidFill>
            </a:endParaRPr>
          </a:p>
          <a:p>
            <a:r>
              <a:rPr lang="de-DE" sz="1800">
                <a:solidFill>
                  <a:srgbClr val="0000FF"/>
                </a:solidFill>
              </a:rPr>
              <a:t>Get-CimClass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000080"/>
                </a:solidFill>
              </a:rPr>
              <a:t>-Namespace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B0000"/>
                </a:solidFill>
              </a:rPr>
              <a:t>'root/StandardCimv2'</a:t>
            </a:r>
            <a:r>
              <a:rPr lang="de-DE" sz="1800">
                <a:solidFill>
                  <a:prstClr val="black"/>
                </a:solidFill>
              </a:rPr>
              <a:t> </a:t>
            </a:r>
          </a:p>
          <a:p>
            <a:r>
              <a:rPr lang="de-DE" sz="1800">
                <a:solidFill>
                  <a:prstClr val="black"/>
                </a:solidFill>
              </a:rPr>
              <a:t>  </a:t>
            </a:r>
            <a:r>
              <a:rPr lang="de-DE" sz="1800">
                <a:solidFill>
                  <a:srgbClr val="000080"/>
                </a:solidFill>
              </a:rPr>
              <a:t>-ClassName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B0000"/>
                </a:solidFill>
              </a:rPr>
              <a:t>'MSFT_Net*'</a:t>
            </a:r>
            <a:endParaRPr lang="de-DE" sz="1800">
              <a:solidFill>
                <a:prstClr val="black"/>
              </a:solidFill>
            </a:endParaRPr>
          </a:p>
          <a:p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0000FF"/>
                </a:solidFill>
              </a:rPr>
              <a:t>Get-CimInstance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000080"/>
                </a:solidFill>
              </a:rPr>
              <a:t>-Namespace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B0000"/>
                </a:solidFill>
              </a:rPr>
              <a:t>'root/StandardCimv2'</a:t>
            </a:r>
            <a:r>
              <a:rPr lang="de-DE" sz="1800">
                <a:solidFill>
                  <a:prstClr val="black"/>
                </a:solidFill>
              </a:rPr>
              <a:t> </a:t>
            </a:r>
          </a:p>
          <a:p>
            <a:r>
              <a:rPr lang="de-DE" sz="1800">
                <a:solidFill>
                  <a:prstClr val="black"/>
                </a:solidFill>
              </a:rPr>
              <a:t>  </a:t>
            </a:r>
            <a:r>
              <a:rPr lang="de-DE" sz="1800">
                <a:solidFill>
                  <a:srgbClr val="000080"/>
                </a:solidFill>
              </a:rPr>
              <a:t>-ClassName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B0000"/>
                </a:solidFill>
              </a:rPr>
              <a:t>'MSFT_NetAdapter'</a:t>
            </a:r>
            <a:r>
              <a:rPr lang="de-DE" sz="1800">
                <a:solidFill>
                  <a:prstClr val="black"/>
                </a:solidFill>
              </a:rPr>
              <a:t> </a:t>
            </a:r>
          </a:p>
          <a:p>
            <a:r>
              <a:rPr lang="de-DE" sz="1800">
                <a:solidFill>
                  <a:srgbClr val="000080"/>
                </a:solidFill>
              </a:rPr>
              <a:t>  -ClassName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B0000"/>
                </a:solidFill>
              </a:rPr>
              <a:t>'MSFT_NetAdapterHardwareInfoSettingData'</a:t>
            </a:r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000080"/>
                </a:solidFill>
              </a:rPr>
              <a:t>  -ClassName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B0000"/>
                </a:solidFill>
              </a:rPr>
              <a:t>'MSFT_NetAdapterBindingSettingData'</a:t>
            </a:r>
          </a:p>
          <a:p>
            <a:r>
              <a:rPr lang="de-DE" sz="1800">
                <a:solidFill>
                  <a:srgbClr val="000080"/>
                </a:solidFill>
              </a:rPr>
              <a:t>  -ClassName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B0000"/>
                </a:solidFill>
              </a:rPr>
              <a:t>'MSFT_NetIPAddress'</a:t>
            </a:r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000080"/>
                </a:solidFill>
              </a:rPr>
              <a:t>  -ClassName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B0000"/>
                </a:solidFill>
              </a:rPr>
              <a:t>'MSFT_NetIPInterface' </a:t>
            </a:r>
          </a:p>
          <a:p>
            <a:endParaRPr lang="en-US" sz="1800">
              <a:solidFill>
                <a:prstClr val="black"/>
              </a:solidFill>
            </a:endParaRPr>
          </a:p>
          <a:p>
            <a:endParaRPr lang="de-DE" sz="1800">
              <a:solidFill>
                <a:prstClr val="black"/>
              </a:solidFill>
            </a:endParaRPr>
          </a:p>
          <a:p>
            <a:endParaRPr lang="de-DE" sz="1800">
              <a:solidFill>
                <a:prstClr val="black"/>
              </a:solidFill>
            </a:endParaRPr>
          </a:p>
          <a:p>
            <a:endParaRPr lang="de-DE" sz="1800">
              <a:solidFill>
                <a:srgbClr val="0000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5688632"/>
          </a:xfrm>
        </p:spPr>
        <p:txBody>
          <a:bodyPr>
            <a:noAutofit/>
          </a:bodyPr>
          <a:lstStyle/>
          <a:p>
            <a:r>
              <a:rPr lang="de-DE" sz="1800">
                <a:solidFill>
                  <a:srgbClr val="006400"/>
                </a:solidFill>
              </a:rPr>
              <a:t>## </a:t>
            </a:r>
            <a:r>
              <a:rPr lang="en-US" sz="1800">
                <a:solidFill>
                  <a:srgbClr val="006400"/>
                </a:solidFill>
              </a:rPr>
              <a:t>CDXML</a:t>
            </a:r>
            <a:endParaRPr lang="de-DE" sz="1800">
              <a:solidFill>
                <a:srgbClr val="006400"/>
              </a:solidFill>
            </a:endParaRPr>
          </a:p>
          <a:p>
            <a:r>
              <a:rPr lang="de-DE" sz="1800">
                <a:solidFill>
                  <a:srgbClr val="0000FF"/>
                </a:solidFill>
              </a:rPr>
              <a:t>Get-CimInstance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000080"/>
                </a:solidFill>
              </a:rPr>
              <a:t>-Namespace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B0000"/>
                </a:solidFill>
              </a:rPr>
              <a:t>'root/StandardCimv2'</a:t>
            </a:r>
            <a:r>
              <a:rPr lang="de-DE" sz="1800">
                <a:solidFill>
                  <a:prstClr val="black"/>
                </a:solidFill>
              </a:rPr>
              <a:t> `</a:t>
            </a:r>
          </a:p>
          <a:p>
            <a:r>
              <a:rPr lang="de-DE" sz="1800">
                <a:solidFill>
                  <a:prstClr val="black"/>
                </a:solidFill>
              </a:rPr>
              <a:t>  </a:t>
            </a:r>
            <a:r>
              <a:rPr lang="de-DE" sz="1800">
                <a:solidFill>
                  <a:srgbClr val="000080"/>
                </a:solidFill>
              </a:rPr>
              <a:t>-ClassName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B0000"/>
                </a:solidFill>
              </a:rPr>
              <a:t>'MSFT_NetAdapter'</a:t>
            </a:r>
            <a:r>
              <a:rPr lang="de-DE" sz="1800"/>
              <a:t>                           </a:t>
            </a:r>
            <a:r>
              <a:rPr lang="de-DE" sz="1800">
                <a:solidFill>
                  <a:srgbClr val="006400"/>
                </a:solidFill>
              </a:rPr>
              <a:t># 1</a:t>
            </a:r>
          </a:p>
          <a:p>
            <a:r>
              <a:rPr lang="de-DE" sz="1800">
                <a:solidFill>
                  <a:srgbClr val="0000FF"/>
                </a:solidFill>
              </a:rPr>
              <a:t>Get-NetAdapter</a:t>
            </a:r>
            <a:r>
              <a:rPr lang="de-DE" sz="1800">
                <a:solidFill>
                  <a:prstClr val="black"/>
                </a:solidFill>
              </a:rPr>
              <a:t>                                           </a:t>
            </a:r>
            <a:r>
              <a:rPr lang="de-DE" sz="1800">
                <a:solidFill>
                  <a:srgbClr val="006400"/>
                </a:solidFill>
              </a:rPr>
              <a:t># 2</a:t>
            </a:r>
          </a:p>
          <a:p>
            <a:r>
              <a:rPr lang="de-DE" sz="1800">
                <a:solidFill>
                  <a:prstClr val="black"/>
                </a:solidFill>
              </a:rPr>
              <a:t>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3766"/>
            <a:ext cx="9144000" cy="444111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r="24711" b="26016"/>
          <a:stretch/>
        </p:blipFill>
        <p:spPr>
          <a:xfrm>
            <a:off x="-8880" y="2443766"/>
            <a:ext cx="9180512" cy="45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1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/>
              <a:t>gip –detailed: Lack of information</a:t>
            </a:r>
            <a:endParaRPr lang="de-DE" sz="3600"/>
          </a:p>
        </p:txBody>
      </p:sp>
      <p:sp>
        <p:nvSpPr>
          <p:cNvPr id="4" name="Inhaltsplatzhalter 3"/>
          <p:cNvSpPr>
            <a:spLocks noGrp="1"/>
          </p:cNvSpPr>
          <p:nvPr>
            <p:ph idx="4294967295"/>
          </p:nvPr>
        </p:nvSpPr>
        <p:spPr>
          <a:xfrm>
            <a:off x="107504" y="1412776"/>
            <a:ext cx="8928992" cy="5373216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1400" b="1">
                <a:solidFill>
                  <a:schemeClr val="bg1"/>
                </a:solidFill>
              </a:rPr>
              <a:t>c:\ipconfig.exe –all</a:t>
            </a:r>
            <a:br>
              <a:rPr lang="en-US" sz="1400">
                <a:solidFill>
                  <a:schemeClr val="bg1"/>
                </a:solidFill>
              </a:rPr>
            </a:br>
            <a:endParaRPr lang="de-DE" sz="1400">
              <a:solidFill>
                <a:schemeClr val="bg1"/>
              </a:solidFill>
            </a:endParaRPr>
          </a:p>
          <a:p>
            <a:pPr marL="57150" indent="0">
              <a:buNone/>
            </a:pPr>
            <a:r>
              <a:rPr lang="de-DE" sz="1400">
                <a:solidFill>
                  <a:schemeClr val="bg1"/>
                </a:solidFill>
              </a:rPr>
              <a:t>Windows IP Configuration</a:t>
            </a:r>
          </a:p>
          <a:p>
            <a:pPr marL="57150" indent="0">
              <a:buNone/>
            </a:pPr>
            <a:r>
              <a:rPr lang="de-DE" sz="1400">
                <a:solidFill>
                  <a:schemeClr val="bg1"/>
                </a:solidFill>
              </a:rPr>
              <a:t>   Host Name . . . . . . . . . . . . : sea-cl1</a:t>
            </a:r>
          </a:p>
          <a:p>
            <a:pPr marL="57150" indent="0">
              <a:buNone/>
            </a:pPr>
            <a:r>
              <a:rPr lang="de-DE" sz="1400">
                <a:solidFill>
                  <a:schemeClr val="bg1"/>
                </a:solidFill>
              </a:rPr>
              <a:t>   </a:t>
            </a:r>
            <a:r>
              <a:rPr lang="de-DE" sz="1400">
                <a:solidFill>
                  <a:srgbClr val="FFFF00"/>
                </a:solidFill>
              </a:rPr>
              <a:t>Primary Dns Suffix  . . . . . . . : contoso.com</a:t>
            </a:r>
          </a:p>
          <a:p>
            <a:pPr marL="57150" indent="0">
              <a:buNone/>
            </a:pPr>
            <a:r>
              <a:rPr lang="de-DE" sz="1400">
                <a:solidFill>
                  <a:srgbClr val="FFFF00"/>
                </a:solidFill>
              </a:rPr>
              <a:t>   Node Type . . . . . . . . . . . . : Hybrid</a:t>
            </a:r>
          </a:p>
          <a:p>
            <a:pPr marL="57150" indent="0">
              <a:buNone/>
            </a:pPr>
            <a:r>
              <a:rPr lang="de-DE" sz="1400">
                <a:solidFill>
                  <a:srgbClr val="FFFF00"/>
                </a:solidFill>
              </a:rPr>
              <a:t>   IP Routing Enabled. . . . . . . . : No</a:t>
            </a:r>
          </a:p>
          <a:p>
            <a:pPr marL="57150" indent="0">
              <a:buNone/>
            </a:pPr>
            <a:r>
              <a:rPr lang="de-DE" sz="1400">
                <a:solidFill>
                  <a:srgbClr val="FFFF00"/>
                </a:solidFill>
              </a:rPr>
              <a:t>   WINS Proxy Enabled. . . . . . . . : No</a:t>
            </a:r>
          </a:p>
          <a:p>
            <a:pPr marL="57150" indent="0">
              <a:buNone/>
            </a:pPr>
            <a:r>
              <a:rPr lang="de-DE" sz="1400">
                <a:solidFill>
                  <a:srgbClr val="FFFF00"/>
                </a:solidFill>
              </a:rPr>
              <a:t>   DNS Suffix Search List. . . . . . : contoso.com</a:t>
            </a:r>
          </a:p>
          <a:p>
            <a:pPr marL="57150" indent="0">
              <a:buNone/>
            </a:pPr>
            <a:endParaRPr lang="de-DE" sz="1400">
              <a:solidFill>
                <a:schemeClr val="bg1"/>
              </a:solidFill>
            </a:endParaRPr>
          </a:p>
          <a:p>
            <a:pPr marL="57150" indent="0">
              <a:buNone/>
            </a:pPr>
            <a:r>
              <a:rPr lang="de-DE" sz="1400">
                <a:solidFill>
                  <a:schemeClr val="bg1"/>
                </a:solidFill>
              </a:rPr>
              <a:t>Ethernet adapter Ethernet:</a:t>
            </a:r>
          </a:p>
          <a:p>
            <a:pPr marL="57150" indent="0">
              <a:buNone/>
            </a:pPr>
            <a:r>
              <a:rPr lang="de-DE" sz="1400">
                <a:solidFill>
                  <a:schemeClr val="bg1"/>
                </a:solidFill>
              </a:rPr>
              <a:t>   </a:t>
            </a:r>
            <a:r>
              <a:rPr lang="de-DE" sz="1400">
                <a:solidFill>
                  <a:srgbClr val="FFFF00"/>
                </a:solidFill>
              </a:rPr>
              <a:t>Connection-specific DNS Suffix  . :</a:t>
            </a:r>
          </a:p>
          <a:p>
            <a:pPr marL="57150" indent="0">
              <a:buNone/>
            </a:pPr>
            <a:r>
              <a:rPr lang="de-DE" sz="1400">
                <a:solidFill>
                  <a:schemeClr val="bg1"/>
                </a:solidFill>
              </a:rPr>
              <a:t>   Description . . . . . . . . . . . : Hyper-V Virtual Ethernet Adapter #3</a:t>
            </a:r>
          </a:p>
          <a:p>
            <a:pPr marL="57150" indent="0">
              <a:buNone/>
            </a:pPr>
            <a:r>
              <a:rPr lang="de-DE" sz="1400">
                <a:solidFill>
                  <a:schemeClr val="bg1"/>
                </a:solidFill>
              </a:rPr>
              <a:t>   Physical Address. . . . . . . . . : 00-15-5D-00-08-52</a:t>
            </a:r>
          </a:p>
          <a:p>
            <a:pPr marL="57150" indent="0">
              <a:buNone/>
            </a:pPr>
            <a:r>
              <a:rPr lang="de-DE" sz="1400">
                <a:solidFill>
                  <a:schemeClr val="bg1"/>
                </a:solidFill>
              </a:rPr>
              <a:t>   DHCP Enabled. . . . . . . . . . . : Yes</a:t>
            </a:r>
          </a:p>
          <a:p>
            <a:pPr marL="57150" indent="0">
              <a:buNone/>
            </a:pPr>
            <a:r>
              <a:rPr lang="de-DE" sz="1400">
                <a:solidFill>
                  <a:schemeClr val="bg1"/>
                </a:solidFill>
              </a:rPr>
              <a:t>   </a:t>
            </a:r>
            <a:r>
              <a:rPr lang="de-DE" sz="1400">
                <a:solidFill>
                  <a:srgbClr val="FFFF00"/>
                </a:solidFill>
              </a:rPr>
              <a:t>Autoconfiguration Enabled . . . . : Yes</a:t>
            </a:r>
          </a:p>
          <a:p>
            <a:pPr marL="57150" indent="0">
              <a:buNone/>
            </a:pPr>
            <a:r>
              <a:rPr lang="de-DE" sz="1400">
                <a:solidFill>
                  <a:schemeClr val="bg1"/>
                </a:solidFill>
              </a:rPr>
              <a:t>   Link-local IPv6 Address . . . . . : fe80::b515:731b:633:3fba%46(Preferred)</a:t>
            </a:r>
          </a:p>
          <a:p>
            <a:pPr marL="57150" indent="0">
              <a:buNone/>
            </a:pPr>
            <a:r>
              <a:rPr lang="de-DE" sz="1400">
                <a:solidFill>
                  <a:schemeClr val="bg1"/>
                </a:solidFill>
              </a:rPr>
              <a:t>   Autoconfiguration IPv4 Address. . : 192.168.0.169 (Preferred)</a:t>
            </a:r>
          </a:p>
          <a:p>
            <a:pPr marL="57150" indent="0">
              <a:buNone/>
            </a:pPr>
            <a:r>
              <a:rPr lang="de-DE" sz="1400">
                <a:solidFill>
                  <a:schemeClr val="bg1"/>
                </a:solidFill>
              </a:rPr>
              <a:t>   Subnet Mask . . . . . . . . . . . : 255.255.255.0</a:t>
            </a:r>
          </a:p>
          <a:p>
            <a:pPr marL="57150" indent="0">
              <a:buNone/>
            </a:pPr>
            <a:r>
              <a:rPr lang="de-DE" sz="1400">
                <a:solidFill>
                  <a:srgbClr val="FFFF00"/>
                </a:solidFill>
              </a:rPr>
              <a:t>   DHCPv6 IAID . . . . . . . . . . . : 771757405</a:t>
            </a:r>
          </a:p>
          <a:p>
            <a:pPr marL="57150" indent="0">
              <a:buNone/>
            </a:pPr>
            <a:r>
              <a:rPr lang="de-DE" sz="1400">
                <a:solidFill>
                  <a:schemeClr val="bg1"/>
                </a:solidFill>
              </a:rPr>
              <a:t>   </a:t>
            </a:r>
            <a:r>
              <a:rPr lang="de-DE" sz="1400">
                <a:solidFill>
                  <a:srgbClr val="FFFF00"/>
                </a:solidFill>
              </a:rPr>
              <a:t>DHCPv6 Client DUID. . . . . . . . : 00-01-00-01-1C-19-00-48-C8-60-00-E3-70-DE</a:t>
            </a:r>
          </a:p>
          <a:p>
            <a:pPr marL="57150" indent="0">
              <a:buNone/>
            </a:pPr>
            <a:endParaRPr lang="de-D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7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www.IT-Visions.de">
  <a:themeElements>
    <a:clrScheme name="www.IT-Visions.d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B2B2B2"/>
      </a:folHlink>
    </a:clrScheme>
    <a:fontScheme name="Präsentation IT-Objec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ahoma" pitchFamily="34" charset="0"/>
          </a:defRPr>
        </a:defPPr>
      </a:lstStyle>
    </a:lnDef>
  </a:objectDefaults>
  <a:extraClrSchemeLst>
    <a:extraClrScheme>
      <a:clrScheme name="Präsentation IT-Objec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IT-Objec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de Logo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ITV</Template>
  <TotalTime>0</TotalTime>
  <Words>1053</Words>
  <Application>Microsoft Office PowerPoint</Application>
  <PresentationFormat>Bildschirmpräsentation (4:3)</PresentationFormat>
  <Paragraphs>729</Paragraphs>
  <Slides>27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27</vt:i4>
      </vt:variant>
    </vt:vector>
  </HeadingPairs>
  <TitlesOfParts>
    <vt:vector size="43" baseType="lpstr">
      <vt:lpstr>Arial</vt:lpstr>
      <vt:lpstr>Calibri</vt:lpstr>
      <vt:lpstr>Consolas</vt:lpstr>
      <vt:lpstr>Roboto</vt:lpstr>
      <vt:lpstr>Roboto Black</vt:lpstr>
      <vt:lpstr>Roboto Condensed</vt:lpstr>
      <vt:lpstr>Segoe UI</vt:lpstr>
      <vt:lpstr>Segoe UI Semibold</vt:lpstr>
      <vt:lpstr>Tahoma</vt:lpstr>
      <vt:lpstr>Ubuntu Mono</vt:lpstr>
      <vt:lpstr>www.IT-Visions.de</vt:lpstr>
      <vt:lpstr>1_Custom Design</vt:lpstr>
      <vt:lpstr>Custom Design</vt:lpstr>
      <vt:lpstr>Code LogoUP</vt:lpstr>
      <vt:lpstr>2_Custom Design</vt:lpstr>
      <vt:lpstr>3_Custom Design</vt:lpstr>
      <vt:lpstr>Networking  #notes from the field </vt:lpstr>
      <vt:lpstr>PowerPoint-Präsentation</vt:lpstr>
      <vt:lpstr>Agenda</vt:lpstr>
      <vt:lpstr>Why PoSh?  </vt:lpstr>
      <vt:lpstr>Why not? </vt:lpstr>
      <vt:lpstr>PowerPoint-Präsentation</vt:lpstr>
      <vt:lpstr>PowerPoint-Präsentation</vt:lpstr>
      <vt:lpstr>Demo 1</vt:lpstr>
      <vt:lpstr>gip –detailed: Lack of information</vt:lpstr>
      <vt:lpstr>PowerPoint-Präsentation</vt:lpstr>
      <vt:lpstr>PowerPoint-Präsentation</vt:lpstr>
      <vt:lpstr>PowerPoint-Präsentation</vt:lpstr>
      <vt:lpstr>Dr Jekyll and Mr Hyde</vt:lpstr>
      <vt:lpstr>PowerPoint-Präsentation</vt:lpstr>
      <vt:lpstr>PowerPoint-Präsentation</vt:lpstr>
      <vt:lpstr>PowerPoint-Präsentation</vt:lpstr>
      <vt:lpstr>PowerPoint-Präsentation</vt:lpstr>
      <vt:lpstr>Demo 2</vt:lpstr>
      <vt:lpstr>SSH.NET {sshnet.codeplex.com}</vt:lpstr>
      <vt:lpstr>PowerPoint-Präsentation</vt:lpstr>
      <vt:lpstr>PowerPoint-Präsentation</vt:lpstr>
      <vt:lpstr>Demo 2: PoSh-SSH # Installation</vt:lpstr>
      <vt:lpstr>PowerPoint-Präsentation</vt:lpstr>
      <vt:lpstr>PowerPoint-Präsentation</vt:lpstr>
      <vt:lpstr>PowerPoint-Präsentation</vt:lpstr>
      <vt:lpstr>Questions? </vt:lpstr>
      <vt:lpstr>Thank you!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2016-05-05T18:58:44Z</dcterms:created>
  <dcterms:modified xsi:type="dcterms:W3CDTF">2016-05-05T19:00:15Z</dcterms:modified>
</cp:coreProperties>
</file>